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84" r:id="rId5"/>
    <p:sldId id="259" r:id="rId6"/>
    <p:sldId id="290" r:id="rId7"/>
    <p:sldId id="263" r:id="rId8"/>
    <p:sldId id="289" r:id="rId9"/>
    <p:sldId id="267" r:id="rId10"/>
    <p:sldId id="264" r:id="rId11"/>
    <p:sldId id="291" r:id="rId12"/>
    <p:sldId id="292" r:id="rId13"/>
    <p:sldId id="293" r:id="rId14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E8E8E8"/>
    <a:srgbClr val="F1F0EF"/>
    <a:srgbClr val="F4F1F0"/>
    <a:srgbClr val="E6E4E2"/>
    <a:srgbClr val="E8EAE9"/>
    <a:srgbClr val="FCFCFC"/>
    <a:srgbClr val="CCD0D1"/>
    <a:srgbClr val="D7D9E1"/>
    <a:srgbClr val="D5D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60"/>
  </p:normalViewPr>
  <p:slideViewPr>
    <p:cSldViewPr>
      <p:cViewPr varScale="1">
        <p:scale>
          <a:sx n="107" d="100"/>
          <a:sy n="107" d="100"/>
        </p:scale>
        <p:origin x="974" y="8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58EF-4ABD-40F4-ACA4-FE81D742E6DD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FC198-2D83-4DFC-8CDD-7D23AF44D4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415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39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4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8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49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11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94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27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21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F8838-2596-481A-81BD-BA549497E720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07C5-9851-4EF6-82C9-5647805156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66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2B87-989E-4F4D-A3D6-9B10DAD785B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54EB6-7BED-43FD-8483-DCA0766CC8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13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09A5-729D-4B62-9A05-E166FB412201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21541-2C8E-4FE7-AD01-6AECC40AD2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35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9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8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86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2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3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48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45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0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16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008" y="123478"/>
            <a:ext cx="2741856" cy="277143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0" y="449610"/>
            <a:ext cx="9144000" cy="4693890"/>
          </a:xfrm>
          <a:prstGeom prst="rect">
            <a:avLst/>
          </a:prstGeom>
          <a:gradFill flip="none" rotWithShape="1">
            <a:gsLst>
              <a:gs pos="0">
                <a:srgbClr val="E8E8E8"/>
              </a:gs>
              <a:gs pos="50000">
                <a:srgbClr val="F3F3F3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离页连接符 20"/>
          <p:cNvSpPr/>
          <p:nvPr userDrawn="1"/>
        </p:nvSpPr>
        <p:spPr>
          <a:xfrm>
            <a:off x="213424" y="-1"/>
            <a:ext cx="381569" cy="561975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04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2D13-023C-493B-946F-6334B1550202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665-4685-4CFB-A4DF-574C5BBB63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07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C45-3C31-4C3D-8B77-22FF0C9AAD4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74A8-D729-49BB-A7BC-DB2359C77D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6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339D-55A7-444C-B9D1-1957295915E5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3A32D-1FCD-4730-805F-780D3DD879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9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A674-53CD-422B-9892-C4EF0827967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50D4-CBC2-4A07-BB4A-B4CC231CE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50000">
              <a:srgbClr val="ECECEC"/>
            </a:gs>
            <a:gs pos="0">
              <a:srgbClr val="E2E2E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511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18EC-EDEF-4F9C-852D-0A464BD53A70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5073-A55C-4F3C-8D7B-130473455D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7"/>
          <p:cNvSpPr>
            <a:spLocks noChangeArrowheads="1"/>
          </p:cNvSpPr>
          <p:nvPr userDrawn="1"/>
        </p:nvSpPr>
        <p:spPr bwMode="auto">
          <a:xfrm>
            <a:off x="2491740" y="607789"/>
            <a:ext cx="4160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wis721 Th BT" pitchFamily="34" charset="0"/>
                <a:ea typeface="微软雅黑" pitchFamily="34" charset="-122"/>
                <a:cs typeface="LilyUPC" pitchFamily="34" charset="-34"/>
                <a:sym typeface="微软雅黑" pitchFamily="34" charset="-122"/>
              </a:rPr>
              <a:t>THE BUSENESS PLAN</a:t>
            </a:r>
            <a:endParaRPr lang="zh-CN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Swis721 Th BT" pitchFamily="34" charset="0"/>
              <a:ea typeface="微软雅黑" pitchFamily="34" charset="-122"/>
              <a:cs typeface="LilyUPC" pitchFamily="34" charset="-34"/>
              <a:sym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71" y="197982"/>
            <a:ext cx="913458" cy="2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5C5-19AB-4D7E-BF4E-8030D4BC8E07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AC4E-50CB-4334-996F-7EE8464BD2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85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AEFD-D42C-445E-A078-69D256A721C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A587-D83B-45BF-80B0-EB01029C55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1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CA76A6C-E1BF-41A9-90D8-1F55C472F0D3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C6EAE7-8652-497A-B0B9-2516C5BD65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7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宣传片背景音乐 深沉大气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49069"/>
            <a:ext cx="609600" cy="60960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076056" y="-30857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320"/>
            <a:ext cx="9144000" cy="25831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50" y="16083"/>
            <a:ext cx="7260350" cy="37580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671"/>
            <a:ext cx="2793498" cy="17922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" y="2766055"/>
            <a:ext cx="4055372" cy="2377445"/>
          </a:xfrm>
          <a:prstGeom prst="rect">
            <a:avLst/>
          </a:prstGeom>
        </p:spPr>
      </p:pic>
      <p:sp>
        <p:nvSpPr>
          <p:cNvPr id="4" name="TextBox 7"/>
          <p:cNvSpPr>
            <a:spLocks noChangeArrowheads="1"/>
          </p:cNvSpPr>
          <p:nvPr/>
        </p:nvSpPr>
        <p:spPr bwMode="auto">
          <a:xfrm>
            <a:off x="3308108" y="2171060"/>
            <a:ext cx="43924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这里输入关于什么的创业、商业计划书或公司团队名称</a:t>
            </a:r>
            <a:endParaRPr lang="zh-CN" altLang="en-US" sz="12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" name="TextBox 7"/>
          <p:cNvSpPr>
            <a:spLocks noChangeArrowheads="1"/>
          </p:cNvSpPr>
          <p:nvPr/>
        </p:nvSpPr>
        <p:spPr bwMode="auto">
          <a:xfrm>
            <a:off x="3275856" y="1500198"/>
            <a:ext cx="532859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创业</a:t>
            </a:r>
            <a:r>
              <a:rPr lang="en-US" altLang="zh-CN" sz="4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/</a:t>
            </a:r>
            <a:r>
              <a:rPr lang="zh-CN" altLang="en-US" sz="4400" b="1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商业融资计划书</a:t>
            </a:r>
            <a:endParaRPr lang="zh-CN" altLang="en-US" sz="4400" b="1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7"/>
          <p:cNvSpPr>
            <a:spLocks noChangeArrowheads="1"/>
          </p:cNvSpPr>
          <p:nvPr/>
        </p:nvSpPr>
        <p:spPr bwMode="auto">
          <a:xfrm>
            <a:off x="3275856" y="987574"/>
            <a:ext cx="496855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smtClean="0">
                <a:latin typeface="LilyUPC" pitchFamily="34" charset="-34"/>
                <a:ea typeface="微软雅黑" pitchFamily="34" charset="-122"/>
                <a:cs typeface="LilyUPC" pitchFamily="34" charset="-34"/>
                <a:sym typeface="微软雅黑" pitchFamily="34" charset="-122"/>
              </a:rPr>
              <a:t>THE BUSENESS PLAN</a:t>
            </a:r>
            <a:endParaRPr lang="zh-CN" altLang="en-US" sz="4000" dirty="0">
              <a:latin typeface="LilyUPC" pitchFamily="34" charset="-34"/>
              <a:ea typeface="微软雅黑" pitchFamily="34" charset="-122"/>
              <a:cs typeface="LilyUPC" pitchFamily="34" charset="-34"/>
              <a:sym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850069" y="4515966"/>
            <a:ext cx="343825" cy="309997"/>
            <a:chOff x="4634991" y="2138335"/>
            <a:chExt cx="428348" cy="386204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09308" y="4515966"/>
            <a:ext cx="343825" cy="309997"/>
            <a:chOff x="5076056" y="2138335"/>
            <a:chExt cx="428348" cy="386204"/>
          </a:xfrm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68547" y="4515966"/>
            <a:ext cx="343825" cy="309997"/>
            <a:chOff x="5557128" y="2138335"/>
            <a:chExt cx="428348" cy="386204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27786" y="4515966"/>
            <a:ext cx="343825" cy="309997"/>
            <a:chOff x="6068610" y="2138335"/>
            <a:chExt cx="428348" cy="386204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87024" y="4515966"/>
            <a:ext cx="343825" cy="309997"/>
            <a:chOff x="6623914" y="2138335"/>
            <a:chExt cx="428348" cy="386204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-0.08333 L 2.22222E-6 -3.7037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2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需求分析</a:t>
            </a:r>
            <a:endParaRPr lang="zh-CN" altLang="en-US" dirty="0"/>
          </a:p>
        </p:txBody>
      </p:sp>
      <p:sp>
        <p:nvSpPr>
          <p:cNvPr id="3" name="椭圆 22"/>
          <p:cNvSpPr/>
          <p:nvPr/>
        </p:nvSpPr>
        <p:spPr>
          <a:xfrm>
            <a:off x="1298524" y="776883"/>
            <a:ext cx="1944572" cy="15841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642132" y="1014973"/>
            <a:ext cx="12573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现实需求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938484" y="2505075"/>
            <a:ext cx="2808312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38484" y="4305275"/>
            <a:ext cx="2808312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2500" y="2603080"/>
            <a:ext cx="25202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项目所在传统行业的存在的危机状况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0552" y="3458016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0552" y="3729211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0552" y="4017243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484" y="4411977"/>
            <a:ext cx="280831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4246442" y="949664"/>
            <a:ext cx="931331" cy="3822203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364088" y="949664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364088" y="1508372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364088" y="2067080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5364088" y="2625788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364088" y="3184496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364088" y="3743204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364088" y="4301909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714950" y="1107699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4950" y="1666407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4950" y="2225115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4950" y="2783823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4950" y="3342531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14950" y="3901239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4950" y="4459944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KSO_Shape"/>
          <p:cNvSpPr>
            <a:spLocks/>
          </p:cNvSpPr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67625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1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  <p:bldP spid="11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4000" cy="51435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0"/>
            <a:ext cx="914511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9"/>
          <p:cNvSpPr txBox="1"/>
          <p:nvPr/>
        </p:nvSpPr>
        <p:spPr>
          <a:xfrm>
            <a:off x="843186" y="2982445"/>
            <a:ext cx="127812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我们是谁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8684" y="793673"/>
            <a:ext cx="104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>
            <a:off x="1025165" y="2011783"/>
            <a:ext cx="945370" cy="85235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KSO_Shape"/>
          <p:cNvSpPr>
            <a:spLocks/>
          </p:cNvSpPr>
          <p:nvPr/>
        </p:nvSpPr>
        <p:spPr bwMode="auto">
          <a:xfrm>
            <a:off x="1193566" y="2229020"/>
            <a:ext cx="608566" cy="41788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2622644" y="2011783"/>
            <a:ext cx="945370" cy="85235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KSO_Shape"/>
          <p:cNvSpPr>
            <a:spLocks/>
          </p:cNvSpPr>
          <p:nvPr/>
        </p:nvSpPr>
        <p:spPr bwMode="auto">
          <a:xfrm>
            <a:off x="2848830" y="2233038"/>
            <a:ext cx="506538" cy="431400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>
            <a:off x="4220125" y="2011783"/>
            <a:ext cx="945370" cy="85235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KSO_Shape"/>
          <p:cNvSpPr>
            <a:spLocks/>
          </p:cNvSpPr>
          <p:nvPr/>
        </p:nvSpPr>
        <p:spPr bwMode="auto">
          <a:xfrm>
            <a:off x="4429776" y="2172795"/>
            <a:ext cx="526068" cy="52080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5817605" y="2011783"/>
            <a:ext cx="945370" cy="85235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KSO_Shape"/>
          <p:cNvSpPr>
            <a:spLocks/>
          </p:cNvSpPr>
          <p:nvPr/>
        </p:nvSpPr>
        <p:spPr bwMode="auto">
          <a:xfrm>
            <a:off x="6034180" y="2197752"/>
            <a:ext cx="512220" cy="435386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1" name="Freeform 5"/>
          <p:cNvSpPr>
            <a:spLocks/>
          </p:cNvSpPr>
          <p:nvPr/>
        </p:nvSpPr>
        <p:spPr bwMode="auto">
          <a:xfrm>
            <a:off x="7415084" y="2011783"/>
            <a:ext cx="945370" cy="85235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KSO_Shape"/>
          <p:cNvSpPr>
            <a:spLocks/>
          </p:cNvSpPr>
          <p:nvPr/>
        </p:nvSpPr>
        <p:spPr bwMode="auto">
          <a:xfrm>
            <a:off x="7633681" y="2162208"/>
            <a:ext cx="508174" cy="487848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43186" y="3356724"/>
            <a:ext cx="1278124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公司与团队介绍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文本框 9"/>
          <p:cNvSpPr txBox="1"/>
          <p:nvPr/>
        </p:nvSpPr>
        <p:spPr>
          <a:xfrm>
            <a:off x="2233538" y="2979698"/>
            <a:ext cx="172358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我们要做什么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文本框 9"/>
          <p:cNvSpPr txBox="1"/>
          <p:nvPr/>
        </p:nvSpPr>
        <p:spPr>
          <a:xfrm>
            <a:off x="2573307" y="3353977"/>
            <a:ext cx="1044044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项目介绍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文本框 9"/>
          <p:cNvSpPr txBox="1"/>
          <p:nvPr/>
        </p:nvSpPr>
        <p:spPr>
          <a:xfrm>
            <a:off x="3887179" y="2982445"/>
            <a:ext cx="161126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我们怎么做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4057049" y="3356724"/>
            <a:ext cx="1271522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产品及运营方法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5589291" y="2982445"/>
            <a:ext cx="140199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发展计划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5737099" y="3356724"/>
            <a:ext cx="1106382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长期的战略目标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文本框 9"/>
          <p:cNvSpPr txBox="1"/>
          <p:nvPr/>
        </p:nvSpPr>
        <p:spPr>
          <a:xfrm>
            <a:off x="7131861" y="2982445"/>
            <a:ext cx="15118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财务与融资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文本框 9"/>
          <p:cNvSpPr txBox="1"/>
          <p:nvPr/>
        </p:nvSpPr>
        <p:spPr>
          <a:xfrm>
            <a:off x="7293087" y="3356724"/>
            <a:ext cx="1189364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融资与资本运作</a:t>
            </a:r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Freeform 5"/>
          <p:cNvSpPr>
            <a:spLocks/>
          </p:cNvSpPr>
          <p:nvPr/>
        </p:nvSpPr>
        <p:spPr bwMode="auto">
          <a:xfrm>
            <a:off x="3637930" y="0"/>
            <a:ext cx="1870372" cy="79172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70415" y="18961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0" y="5035826"/>
            <a:ext cx="9144000" cy="107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9"/>
          <p:cNvSpPr txBox="1"/>
          <p:nvPr/>
        </p:nvSpPr>
        <p:spPr>
          <a:xfrm>
            <a:off x="554504" y="4097194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239288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25" grpId="0" animBg="1"/>
      <p:bldP spid="27" grpId="0" animBg="1"/>
      <p:bldP spid="29" grpId="0" animBg="1"/>
      <p:bldP spid="30" grpId="0" animBg="1"/>
      <p:bldP spid="36" grpId="0" animBg="1"/>
      <p:bldP spid="37" grpId="0" animBg="1"/>
      <p:bldP spid="40" grpId="0" animBg="1"/>
      <p:bldP spid="41" grpId="0" animBg="1"/>
      <p:bldP spid="50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4708" b="-207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9"/>
          <p:cNvSpPr txBox="1"/>
          <p:nvPr/>
        </p:nvSpPr>
        <p:spPr>
          <a:xfrm>
            <a:off x="3427068" y="2944120"/>
            <a:ext cx="22898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 smtClean="0">
                <a:latin typeface="微软雅黑" pitchFamily="34" charset="-122"/>
                <a:ea typeface="微软雅黑" pitchFamily="34" charset="-122"/>
              </a:rPr>
              <a:t>我们是谁</a:t>
            </a:r>
            <a:endParaRPr lang="zh-CN" altLang="en-US" sz="3600" b="1" spc="3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KSO_Shape"/>
          <p:cNvSpPr>
            <a:spLocks/>
          </p:cNvSpPr>
          <p:nvPr/>
        </p:nvSpPr>
        <p:spPr bwMode="auto">
          <a:xfrm>
            <a:off x="4140337" y="1915302"/>
            <a:ext cx="863324" cy="59281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4184787" y="3761290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公司简介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2491740" y="607789"/>
            <a:ext cx="4160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wis721 Th BT" pitchFamily="34" charset="0"/>
                <a:ea typeface="微软雅黑" pitchFamily="34" charset="-122"/>
                <a:cs typeface="LilyUPC" pitchFamily="34" charset="-34"/>
                <a:sym typeface="微软雅黑" pitchFamily="34" charset="-122"/>
              </a:rPr>
              <a:t>THE BUSENESS PLAN</a:t>
            </a:r>
            <a:endParaRPr lang="zh-CN" alt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Swis721 Th BT" pitchFamily="34" charset="0"/>
              <a:ea typeface="微软雅黑" pitchFamily="34" charset="-122"/>
              <a:cs typeface="LilyUPC" pitchFamily="34" charset="-34"/>
              <a:sym typeface="微软雅黑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70" y="197939"/>
            <a:ext cx="913458" cy="280265"/>
          </a:xfrm>
          <a:prstGeom prst="rect">
            <a:avLst/>
          </a:prstGeom>
        </p:spPr>
      </p:pic>
      <p:sp>
        <p:nvSpPr>
          <p:cNvPr id="20" name="文本框 9"/>
          <p:cNvSpPr txBox="1"/>
          <p:nvPr/>
        </p:nvSpPr>
        <p:spPr>
          <a:xfrm>
            <a:off x="4184786" y="3985555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团队介绍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4184787" y="4209820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核心成员介绍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4184786" y="4434086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组织结构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554504" y="4557630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05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dir="u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20" grpId="0"/>
      <p:bldP spid="22" grpId="0"/>
      <p:bldP spid="2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67544" y="911099"/>
            <a:ext cx="3312368" cy="245273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051720" y="3125475"/>
            <a:ext cx="1930747" cy="131848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355976" y="771550"/>
            <a:ext cx="4104456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模板使用指南</a:t>
            </a:r>
            <a:r>
              <a:rPr lang="zh-CN" altLang="en-US" sz="12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（用您的公司概述文字替代这段）</a:t>
            </a:r>
            <a:r>
              <a:rPr lang="en-US" altLang="zh-CN" sz="1000" dirty="0">
                <a:solidFill>
                  <a:schemeClr val="accent1"/>
                </a:solidFill>
                <a:latin typeface="方正兰亭纤黑简体" pitchFamily="65" charset="-122"/>
                <a:ea typeface="方正兰亭纤黑简体" pitchFamily="65" charset="-122"/>
              </a:rPr>
              <a:t/>
            </a:r>
            <a:br>
              <a:rPr lang="en-US" altLang="zh-CN" sz="1000" dirty="0">
                <a:solidFill>
                  <a:schemeClr val="accent1"/>
                </a:solidFill>
                <a:latin typeface="方正兰亭纤黑简体" pitchFamily="65" charset="-122"/>
                <a:ea typeface="方正兰亭纤黑简体" pitchFamily="65" charset="-122"/>
              </a:rPr>
            </a:br>
            <a:r>
              <a:rPr lang="zh-CN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关于</a:t>
            </a:r>
            <a:r>
              <a: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颜色</a:t>
            </a:r>
            <a:r>
              <a:rPr lang="zh-CN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如需更换色彩，请在主题色（设计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颜色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自定义）中进行更改，如自定义下未显示本模板使用的色彩，请新建主题色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保存 本模板色彩后再进行编辑。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关于内容</a:t>
            </a:r>
            <a:r>
              <a:rPr lang="zh-CN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本模版具备基本构架，合理美观的编排好了现成的图文位置，结合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本企业的具体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情况更换即可，方便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实用。版块结构可根据具体实用情况将前后秩序重新排列使用，同一版面形式可以复制重复使用以增加相关性内容。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关于图片：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图片添加有两种方式，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一使用 右键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图片，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其二在 形状填充下选择“图片”形式进行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填充。图片如变形或更改尺寸，需用剪裁工具进行调整。文中使用的图片请根据您的具体内容或需求进行更换。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公司简介</a:t>
            </a:r>
            <a:endParaRPr lang="zh-CN" altLang="en-US" dirty="0"/>
          </a:p>
        </p:txBody>
      </p:sp>
      <p:sp>
        <p:nvSpPr>
          <p:cNvPr id="6" name="KSO_Shape"/>
          <p:cNvSpPr>
            <a:spLocks/>
          </p:cNvSpPr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554504" y="4097194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67578"/>
            <a:ext cx="4698658" cy="8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团队介绍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3380" y="2289258"/>
            <a:ext cx="4311270" cy="2333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400"/>
              </a:lnSpc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团队是指拥有共同目标，并且具有不同能力的一小群人有意识的协调行为或力的系统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，这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群人就如同人的五官一样，共同协作维持一个人的生存，缺一不可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ts val="1400"/>
              </a:lnSpc>
            </a:pP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是一支专业的团队。我们的成员拥有多年的信息安全专业技术背景，来自国内知名安全公司的一线骨干。</a:t>
            </a:r>
          </a:p>
          <a:p>
            <a:pPr algn="just">
              <a:lnSpc>
                <a:spcPts val="1400"/>
              </a:lnSpc>
            </a:pP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是一支年轻的团队。我们的平均年龄仅有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26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岁，充满了朝气和创新精神。</a:t>
            </a:r>
          </a:p>
          <a:p>
            <a:pPr algn="just">
              <a:lnSpc>
                <a:spcPts val="1400"/>
              </a:lnSpc>
            </a:pP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是一支专注的团队。我们坚信，安全的品牌源自客户的信任。只有专注，才能做好安全。</a:t>
            </a:r>
          </a:p>
          <a:p>
            <a:pPr algn="just">
              <a:lnSpc>
                <a:spcPts val="1400"/>
              </a:lnSpc>
            </a:pP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ts val="14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是一支有梦想的团队。我们来自五湖四海，因为一个共同的梦想：做一家真正优秀的信息安全企业，为客户提供最可靠的互联网安全防护。</a:t>
            </a:r>
          </a:p>
        </p:txBody>
      </p:sp>
      <p:sp>
        <p:nvSpPr>
          <p:cNvPr id="4" name="矩形 3"/>
          <p:cNvSpPr/>
          <p:nvPr/>
        </p:nvSpPr>
        <p:spPr>
          <a:xfrm>
            <a:off x="645881" y="1131590"/>
            <a:ext cx="2593340" cy="346230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612675" y="1078962"/>
            <a:ext cx="988604" cy="988604"/>
            <a:chOff x="2341107" y="1055984"/>
            <a:chExt cx="988604" cy="988604"/>
          </a:xfrm>
        </p:grpSpPr>
        <p:sp>
          <p:nvSpPr>
            <p:cNvPr id="6" name="椭圆 5"/>
            <p:cNvSpPr/>
            <p:nvPr/>
          </p:nvSpPr>
          <p:spPr>
            <a:xfrm>
              <a:off x="2341107" y="1055984"/>
              <a:ext cx="988604" cy="988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33"/>
            <p:cNvSpPr>
              <a:spLocks noChangeArrowheads="1"/>
            </p:cNvSpPr>
            <p:nvPr/>
          </p:nvSpPr>
          <p:spPr bwMode="auto">
            <a:xfrm>
              <a:off x="2411812" y="1334843"/>
              <a:ext cx="84719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769650" y="1078962"/>
            <a:ext cx="988604" cy="988604"/>
            <a:chOff x="3498082" y="1055984"/>
            <a:chExt cx="988604" cy="988604"/>
          </a:xfrm>
        </p:grpSpPr>
        <p:sp>
          <p:nvSpPr>
            <p:cNvPr id="10" name="椭圆 9"/>
            <p:cNvSpPr/>
            <p:nvPr/>
          </p:nvSpPr>
          <p:spPr>
            <a:xfrm>
              <a:off x="3498082" y="1055984"/>
              <a:ext cx="988604" cy="9886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33"/>
            <p:cNvSpPr>
              <a:spLocks noChangeArrowheads="1"/>
            </p:cNvSpPr>
            <p:nvPr/>
          </p:nvSpPr>
          <p:spPr bwMode="auto">
            <a:xfrm>
              <a:off x="3602318" y="1334843"/>
              <a:ext cx="78013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年轻</a:t>
              </a:r>
              <a:endPara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26625" y="1078962"/>
            <a:ext cx="988604" cy="988604"/>
            <a:chOff x="4655057" y="1055984"/>
            <a:chExt cx="988604" cy="988604"/>
          </a:xfrm>
        </p:grpSpPr>
        <p:sp>
          <p:nvSpPr>
            <p:cNvPr id="15" name="椭圆 14"/>
            <p:cNvSpPr/>
            <p:nvPr/>
          </p:nvSpPr>
          <p:spPr>
            <a:xfrm>
              <a:off x="4655057" y="1055984"/>
              <a:ext cx="988604" cy="988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33"/>
            <p:cNvSpPr>
              <a:spLocks noChangeArrowheads="1"/>
            </p:cNvSpPr>
            <p:nvPr/>
          </p:nvSpPr>
          <p:spPr bwMode="auto">
            <a:xfrm>
              <a:off x="4741647" y="1396398"/>
              <a:ext cx="815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有梦想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83599" y="1078962"/>
            <a:ext cx="988604" cy="988604"/>
            <a:chOff x="5812031" y="1055984"/>
            <a:chExt cx="988604" cy="988604"/>
          </a:xfrm>
        </p:grpSpPr>
        <p:sp>
          <p:nvSpPr>
            <p:cNvPr id="20" name="椭圆 19"/>
            <p:cNvSpPr/>
            <p:nvPr/>
          </p:nvSpPr>
          <p:spPr>
            <a:xfrm>
              <a:off x="5812031" y="1055984"/>
              <a:ext cx="988604" cy="9886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33"/>
            <p:cNvSpPr>
              <a:spLocks noChangeArrowheads="1"/>
            </p:cNvSpPr>
            <p:nvPr/>
          </p:nvSpPr>
          <p:spPr bwMode="auto">
            <a:xfrm>
              <a:off x="6013961" y="1242510"/>
              <a:ext cx="58474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方正兰亭特黑_GBK" pitchFamily="2" charset="-122"/>
                  <a:ea typeface="方正兰亭特黑_GBK" pitchFamily="2" charset="-122"/>
                </a:rPr>
                <a:t>行动力强</a:t>
              </a:r>
              <a:endParaRPr lang="zh-CN" altLang="en-US" sz="2000" dirty="0">
                <a:solidFill>
                  <a:schemeClr val="bg1"/>
                </a:solidFill>
                <a:latin typeface="方正兰亭特黑_GBK" pitchFamily="2" charset="-122"/>
                <a:ea typeface="方正兰亭特黑_GBK" pitchFamily="2" charset="-122"/>
              </a:endParaRPr>
            </a:p>
          </p:txBody>
        </p:sp>
      </p:grpSp>
      <p:sp>
        <p:nvSpPr>
          <p:cNvPr id="23" name="斜纹 22"/>
          <p:cNvSpPr/>
          <p:nvPr/>
        </p:nvSpPr>
        <p:spPr>
          <a:xfrm>
            <a:off x="607781" y="1100634"/>
            <a:ext cx="359773" cy="359773"/>
          </a:xfrm>
          <a:prstGeom prst="diagStrip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斜纹 23"/>
          <p:cNvSpPr/>
          <p:nvPr/>
        </p:nvSpPr>
        <p:spPr>
          <a:xfrm rot="10800000">
            <a:off x="2911232" y="4263457"/>
            <a:ext cx="359773" cy="359773"/>
          </a:xfrm>
          <a:prstGeom prst="diagStrip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KSO_Shape"/>
          <p:cNvSpPr>
            <a:spLocks/>
          </p:cNvSpPr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61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主要人员构成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34850" y="3269662"/>
            <a:ext cx="1418020" cy="378346"/>
            <a:chOff x="1280133" y="2641600"/>
            <a:chExt cx="1773057" cy="473075"/>
          </a:xfrm>
        </p:grpSpPr>
        <p:sp>
          <p:nvSpPr>
            <p:cNvPr id="13" name="圆角矩形 12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74115" y="2728049"/>
              <a:ext cx="985093" cy="2309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200" dirty="0" smtClean="0"/>
                <a:t>职务名称</a:t>
              </a:r>
              <a:endParaRPr lang="zh-CN" altLang="en-US" sz="1200" dirty="0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/>
          <p:cNvSpPr/>
          <p:nvPr/>
        </p:nvSpPr>
        <p:spPr>
          <a:xfrm>
            <a:off x="834850" y="1135533"/>
            <a:ext cx="1418020" cy="1537222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23780" y="3761561"/>
            <a:ext cx="14401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介绍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，文字内容需概括精炼，不用多余的文字修饰，言简意赅的说明分项内容</a:t>
            </a:r>
            <a:r>
              <a:rPr lang="en-US" altLang="zh-CN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852342" y="3269662"/>
            <a:ext cx="1418020" cy="378346"/>
            <a:chOff x="1280133" y="2641600"/>
            <a:chExt cx="1773057" cy="473075"/>
          </a:xfrm>
        </p:grpSpPr>
        <p:sp>
          <p:nvSpPr>
            <p:cNvPr id="46" name="圆角矩形 45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74115" y="2728049"/>
              <a:ext cx="985093" cy="2309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200" dirty="0"/>
                <a:t>职务名称</a:t>
              </a:r>
            </a:p>
          </p:txBody>
        </p:sp>
        <p:sp>
          <p:nvSpPr>
            <p:cNvPr id="48" name="等腰三角形 47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椭圆 8"/>
          <p:cNvSpPr/>
          <p:nvPr/>
        </p:nvSpPr>
        <p:spPr>
          <a:xfrm>
            <a:off x="2852342" y="1135533"/>
            <a:ext cx="1418020" cy="1537222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2841272" y="3761561"/>
            <a:ext cx="14401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介绍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，文字内容需概括精炼，不用多余的文字修饰，言简意赅的说明分项内容</a:t>
            </a:r>
            <a:r>
              <a:rPr lang="en-US" altLang="zh-CN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4869834" y="3269662"/>
            <a:ext cx="1418020" cy="378346"/>
            <a:chOff x="1280133" y="2641600"/>
            <a:chExt cx="1773057" cy="473075"/>
          </a:xfrm>
        </p:grpSpPr>
        <p:sp>
          <p:nvSpPr>
            <p:cNvPr id="53" name="圆角矩形 52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74115" y="2728049"/>
              <a:ext cx="985093" cy="2309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200" dirty="0"/>
                <a:t>职务名称</a:t>
              </a:r>
            </a:p>
          </p:txBody>
        </p:sp>
        <p:sp>
          <p:nvSpPr>
            <p:cNvPr id="55" name="等腰三角形 54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椭圆 8"/>
          <p:cNvSpPr/>
          <p:nvPr/>
        </p:nvSpPr>
        <p:spPr>
          <a:xfrm>
            <a:off x="4869834" y="1135533"/>
            <a:ext cx="1418020" cy="1537222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78" t="-4941" r="-37334" b="-1108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4858764" y="3761561"/>
            <a:ext cx="14401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介绍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，文字内容需概括精炼，不用多余的文字修饰，言简意赅的说明分项内容</a:t>
            </a:r>
            <a:r>
              <a:rPr lang="en-US" altLang="zh-CN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887326" y="3269662"/>
            <a:ext cx="1418020" cy="378346"/>
            <a:chOff x="1280133" y="2641600"/>
            <a:chExt cx="1773057" cy="473075"/>
          </a:xfrm>
        </p:grpSpPr>
        <p:sp>
          <p:nvSpPr>
            <p:cNvPr id="60" name="圆角矩形 59"/>
            <p:cNvSpPr/>
            <p:nvPr/>
          </p:nvSpPr>
          <p:spPr>
            <a:xfrm>
              <a:off x="1280133" y="2641600"/>
              <a:ext cx="1773057" cy="38834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74115" y="2728049"/>
              <a:ext cx="985093" cy="2309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200" dirty="0"/>
                <a:t>职务名称</a:t>
              </a:r>
            </a:p>
          </p:txBody>
        </p:sp>
        <p:sp>
          <p:nvSpPr>
            <p:cNvPr id="62" name="等腰三角形 61"/>
            <p:cNvSpPr/>
            <p:nvPr/>
          </p:nvSpPr>
          <p:spPr>
            <a:xfrm flipV="1">
              <a:off x="2057344" y="2975421"/>
              <a:ext cx="218634" cy="13925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椭圆 8"/>
          <p:cNvSpPr/>
          <p:nvPr/>
        </p:nvSpPr>
        <p:spPr>
          <a:xfrm>
            <a:off x="6887326" y="1135533"/>
            <a:ext cx="1418020" cy="1537222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536" r="-12446" b="-388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6876256" y="3761561"/>
            <a:ext cx="14401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介绍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，文字内容需概括精炼，不用多余的文字修饰，言简意赅的说明分项内容</a:t>
            </a:r>
            <a:r>
              <a:rPr lang="en-US" altLang="zh-CN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椭圆 8"/>
          <p:cNvSpPr/>
          <p:nvPr/>
        </p:nvSpPr>
        <p:spPr>
          <a:xfrm>
            <a:off x="764788" y="1059582"/>
            <a:ext cx="1558144" cy="1689124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8"/>
          <p:cNvSpPr/>
          <p:nvPr/>
        </p:nvSpPr>
        <p:spPr>
          <a:xfrm>
            <a:off x="2782280" y="1059582"/>
            <a:ext cx="1558144" cy="1689124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8"/>
          <p:cNvSpPr/>
          <p:nvPr/>
        </p:nvSpPr>
        <p:spPr>
          <a:xfrm>
            <a:off x="4799772" y="1059582"/>
            <a:ext cx="1558144" cy="1689124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8"/>
          <p:cNvSpPr/>
          <p:nvPr/>
        </p:nvSpPr>
        <p:spPr>
          <a:xfrm>
            <a:off x="6817263" y="1059582"/>
            <a:ext cx="1558144" cy="1689124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1030899" y="2836176"/>
            <a:ext cx="1025922" cy="30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1600" b="1" cap="all" dirty="0" smtClean="0"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endParaRPr lang="en-US" altLang="zh-CN" sz="1600" b="1" cap="all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3048391" y="2836176"/>
            <a:ext cx="1025922" cy="30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1600" b="1" cap="all" dirty="0" smtClean="0"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endParaRPr lang="en-US" altLang="zh-CN" sz="1600" b="1" cap="all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5065883" y="2836176"/>
            <a:ext cx="1025922" cy="30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1600" b="1" cap="all" dirty="0" smtClean="0"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endParaRPr lang="en-US" altLang="zh-CN" sz="1600" b="1" cap="all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7083375" y="2836176"/>
            <a:ext cx="1025922" cy="30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1600" b="1" cap="all" dirty="0" smtClean="0"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endParaRPr lang="en-US" altLang="zh-CN" sz="1600" b="1" cap="all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7" name="KSO_Shape"/>
          <p:cNvSpPr>
            <a:spLocks/>
          </p:cNvSpPr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6" name="文本框 9"/>
          <p:cNvSpPr txBox="1"/>
          <p:nvPr/>
        </p:nvSpPr>
        <p:spPr>
          <a:xfrm>
            <a:off x="554504" y="4557630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39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4" grpId="0" animBg="1"/>
      <p:bldP spid="45" grpId="0"/>
      <p:bldP spid="51" grpId="0" animBg="1"/>
      <p:bldP spid="52" grpId="0"/>
      <p:bldP spid="58" grpId="0" animBg="1"/>
      <p:bldP spid="59" grpId="0"/>
      <p:bldP spid="63" grpId="0" animBg="1"/>
      <p:bldP spid="65" grpId="0" animBg="1"/>
      <p:bldP spid="66" grpId="0" animBg="1"/>
      <p:bldP spid="67" grpId="0" animBg="1"/>
      <p:bldP spid="32" grpId="0" build="p"/>
      <p:bldP spid="33" grpId="0" build="p"/>
      <p:bldP spid="34" grpId="0" build="p"/>
      <p:bldP spid="35" grpId="0" build="p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组织架构</a:t>
            </a:r>
            <a:endParaRPr lang="zh-CN" altLang="en-US" dirty="0"/>
          </a:p>
        </p:txBody>
      </p:sp>
      <p:sp>
        <p:nvSpPr>
          <p:cNvPr id="360" name="Line 359"/>
          <p:cNvSpPr>
            <a:spLocks noChangeShapeType="1"/>
          </p:cNvSpPr>
          <p:nvPr/>
        </p:nvSpPr>
        <p:spPr bwMode="auto">
          <a:xfrm>
            <a:off x="4376738" y="1122363"/>
            <a:ext cx="0" cy="227013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9" name="组合 518"/>
          <p:cNvGrpSpPr/>
          <p:nvPr/>
        </p:nvGrpSpPr>
        <p:grpSpPr>
          <a:xfrm>
            <a:off x="2579688" y="1557338"/>
            <a:ext cx="3843337" cy="227013"/>
            <a:chOff x="2579688" y="1557338"/>
            <a:chExt cx="3843337" cy="227013"/>
          </a:xfrm>
        </p:grpSpPr>
        <p:sp>
          <p:nvSpPr>
            <p:cNvPr id="361" name="Line 360"/>
            <p:cNvSpPr>
              <a:spLocks noChangeShapeType="1"/>
            </p:cNvSpPr>
            <p:nvPr/>
          </p:nvSpPr>
          <p:spPr bwMode="auto">
            <a:xfrm>
              <a:off x="4376738" y="1557338"/>
              <a:ext cx="0" cy="227013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Line 361"/>
            <p:cNvSpPr>
              <a:spLocks noChangeShapeType="1"/>
            </p:cNvSpPr>
            <p:nvPr/>
          </p:nvSpPr>
          <p:spPr bwMode="auto">
            <a:xfrm>
              <a:off x="2579688" y="1671638"/>
              <a:ext cx="0" cy="112713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Line 362"/>
            <p:cNvSpPr>
              <a:spLocks noChangeShapeType="1"/>
            </p:cNvSpPr>
            <p:nvPr/>
          </p:nvSpPr>
          <p:spPr bwMode="auto">
            <a:xfrm>
              <a:off x="6423025" y="1671638"/>
              <a:ext cx="0" cy="112713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Line 363"/>
            <p:cNvSpPr>
              <a:spLocks noChangeShapeType="1"/>
            </p:cNvSpPr>
            <p:nvPr/>
          </p:nvSpPr>
          <p:spPr bwMode="auto">
            <a:xfrm>
              <a:off x="2579688" y="1671638"/>
              <a:ext cx="384175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1" name="组合 520"/>
          <p:cNvGrpSpPr/>
          <p:nvPr/>
        </p:nvGrpSpPr>
        <p:grpSpPr>
          <a:xfrm>
            <a:off x="1768475" y="1989139"/>
            <a:ext cx="1820863" cy="280987"/>
            <a:chOff x="1768475" y="1989139"/>
            <a:chExt cx="1820863" cy="280987"/>
          </a:xfrm>
        </p:grpSpPr>
        <p:sp>
          <p:nvSpPr>
            <p:cNvPr id="365" name="Line 364"/>
            <p:cNvSpPr>
              <a:spLocks noChangeShapeType="1"/>
            </p:cNvSpPr>
            <p:nvPr/>
          </p:nvSpPr>
          <p:spPr bwMode="auto">
            <a:xfrm>
              <a:off x="2579688" y="1989139"/>
              <a:ext cx="0" cy="139699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Line 367"/>
            <p:cNvSpPr>
              <a:spLocks noChangeShapeType="1"/>
            </p:cNvSpPr>
            <p:nvPr/>
          </p:nvSpPr>
          <p:spPr bwMode="auto">
            <a:xfrm>
              <a:off x="1768475" y="2128838"/>
              <a:ext cx="181610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Line 368"/>
            <p:cNvSpPr>
              <a:spLocks noChangeShapeType="1"/>
            </p:cNvSpPr>
            <p:nvPr/>
          </p:nvSpPr>
          <p:spPr bwMode="auto">
            <a:xfrm>
              <a:off x="1768475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Line 369"/>
            <p:cNvSpPr>
              <a:spLocks noChangeShapeType="1"/>
            </p:cNvSpPr>
            <p:nvPr/>
          </p:nvSpPr>
          <p:spPr bwMode="auto">
            <a:xfrm>
              <a:off x="2227263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Line 370"/>
            <p:cNvSpPr>
              <a:spLocks noChangeShapeType="1"/>
            </p:cNvSpPr>
            <p:nvPr/>
          </p:nvSpPr>
          <p:spPr bwMode="auto">
            <a:xfrm>
              <a:off x="2909888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Line 371"/>
            <p:cNvSpPr>
              <a:spLocks noChangeShapeType="1"/>
            </p:cNvSpPr>
            <p:nvPr/>
          </p:nvSpPr>
          <p:spPr bwMode="auto">
            <a:xfrm>
              <a:off x="3589338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2" name="组合 521"/>
          <p:cNvGrpSpPr/>
          <p:nvPr/>
        </p:nvGrpSpPr>
        <p:grpSpPr>
          <a:xfrm>
            <a:off x="4287838" y="1989138"/>
            <a:ext cx="690563" cy="280988"/>
            <a:chOff x="4287838" y="1989138"/>
            <a:chExt cx="690563" cy="280988"/>
          </a:xfrm>
        </p:grpSpPr>
        <p:sp>
          <p:nvSpPr>
            <p:cNvPr id="367" name="Line 366"/>
            <p:cNvSpPr>
              <a:spLocks noChangeShapeType="1"/>
            </p:cNvSpPr>
            <p:nvPr/>
          </p:nvSpPr>
          <p:spPr bwMode="auto">
            <a:xfrm>
              <a:off x="4376738" y="1989138"/>
              <a:ext cx="0" cy="139699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Line 372"/>
            <p:cNvSpPr>
              <a:spLocks noChangeShapeType="1"/>
            </p:cNvSpPr>
            <p:nvPr/>
          </p:nvSpPr>
          <p:spPr bwMode="auto">
            <a:xfrm>
              <a:off x="4287838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Line 373"/>
            <p:cNvSpPr>
              <a:spLocks noChangeShapeType="1"/>
            </p:cNvSpPr>
            <p:nvPr/>
          </p:nvSpPr>
          <p:spPr bwMode="auto">
            <a:xfrm>
              <a:off x="4978400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Line 378"/>
            <p:cNvSpPr>
              <a:spLocks noChangeShapeType="1"/>
            </p:cNvSpPr>
            <p:nvPr/>
          </p:nvSpPr>
          <p:spPr bwMode="auto">
            <a:xfrm>
              <a:off x="4287838" y="2128838"/>
              <a:ext cx="69056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3" name="组合 522"/>
          <p:cNvGrpSpPr/>
          <p:nvPr/>
        </p:nvGrpSpPr>
        <p:grpSpPr>
          <a:xfrm>
            <a:off x="5556250" y="1989138"/>
            <a:ext cx="1952625" cy="280988"/>
            <a:chOff x="5556250" y="1989138"/>
            <a:chExt cx="1952625" cy="280988"/>
          </a:xfrm>
        </p:grpSpPr>
        <p:sp>
          <p:nvSpPr>
            <p:cNvPr id="366" name="Line 365"/>
            <p:cNvSpPr>
              <a:spLocks noChangeShapeType="1"/>
            </p:cNvSpPr>
            <p:nvPr/>
          </p:nvSpPr>
          <p:spPr bwMode="auto">
            <a:xfrm>
              <a:off x="6423025" y="1989138"/>
              <a:ext cx="0" cy="139699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Line 374"/>
            <p:cNvSpPr>
              <a:spLocks noChangeShapeType="1"/>
            </p:cNvSpPr>
            <p:nvPr/>
          </p:nvSpPr>
          <p:spPr bwMode="auto">
            <a:xfrm>
              <a:off x="5557838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Line 375"/>
            <p:cNvSpPr>
              <a:spLocks noChangeShapeType="1"/>
            </p:cNvSpPr>
            <p:nvPr/>
          </p:nvSpPr>
          <p:spPr bwMode="auto">
            <a:xfrm>
              <a:off x="6121400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Line 376"/>
            <p:cNvSpPr>
              <a:spLocks noChangeShapeType="1"/>
            </p:cNvSpPr>
            <p:nvPr/>
          </p:nvSpPr>
          <p:spPr bwMode="auto">
            <a:xfrm>
              <a:off x="6819900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Line 377"/>
            <p:cNvSpPr>
              <a:spLocks noChangeShapeType="1"/>
            </p:cNvSpPr>
            <p:nvPr/>
          </p:nvSpPr>
          <p:spPr bwMode="auto">
            <a:xfrm>
              <a:off x="7505700" y="2128838"/>
              <a:ext cx="0" cy="1412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Line 379"/>
            <p:cNvSpPr>
              <a:spLocks noChangeShapeType="1"/>
            </p:cNvSpPr>
            <p:nvPr/>
          </p:nvSpPr>
          <p:spPr bwMode="auto">
            <a:xfrm>
              <a:off x="5556250" y="2128838"/>
              <a:ext cx="1952625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4" name="组合 523"/>
          <p:cNvGrpSpPr/>
          <p:nvPr/>
        </p:nvGrpSpPr>
        <p:grpSpPr>
          <a:xfrm>
            <a:off x="1638300" y="3335339"/>
            <a:ext cx="5992813" cy="363537"/>
            <a:chOff x="1638300" y="3335339"/>
            <a:chExt cx="5992813" cy="363537"/>
          </a:xfrm>
        </p:grpSpPr>
        <p:sp>
          <p:nvSpPr>
            <p:cNvPr id="381" name="Line 380"/>
            <p:cNvSpPr>
              <a:spLocks noChangeShapeType="1"/>
            </p:cNvSpPr>
            <p:nvPr/>
          </p:nvSpPr>
          <p:spPr bwMode="auto">
            <a:xfrm>
              <a:off x="1638300" y="3557588"/>
              <a:ext cx="23971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Line 381"/>
            <p:cNvSpPr>
              <a:spLocks noChangeShapeType="1"/>
            </p:cNvSpPr>
            <p:nvPr/>
          </p:nvSpPr>
          <p:spPr bwMode="auto">
            <a:xfrm>
              <a:off x="164147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Line 382"/>
            <p:cNvSpPr>
              <a:spLocks noChangeShapeType="1"/>
            </p:cNvSpPr>
            <p:nvPr/>
          </p:nvSpPr>
          <p:spPr bwMode="auto">
            <a:xfrm>
              <a:off x="1768475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Line 383"/>
            <p:cNvSpPr>
              <a:spLocks noChangeShapeType="1"/>
            </p:cNvSpPr>
            <p:nvPr/>
          </p:nvSpPr>
          <p:spPr bwMode="auto">
            <a:xfrm>
              <a:off x="187325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Line 384"/>
            <p:cNvSpPr>
              <a:spLocks noChangeShapeType="1"/>
            </p:cNvSpPr>
            <p:nvPr/>
          </p:nvSpPr>
          <p:spPr bwMode="auto">
            <a:xfrm>
              <a:off x="2105025" y="3557588"/>
              <a:ext cx="24130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Line 385"/>
            <p:cNvSpPr>
              <a:spLocks noChangeShapeType="1"/>
            </p:cNvSpPr>
            <p:nvPr/>
          </p:nvSpPr>
          <p:spPr bwMode="auto">
            <a:xfrm>
              <a:off x="210820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Line 386"/>
            <p:cNvSpPr>
              <a:spLocks noChangeShapeType="1"/>
            </p:cNvSpPr>
            <p:nvPr/>
          </p:nvSpPr>
          <p:spPr bwMode="auto">
            <a:xfrm>
              <a:off x="2235200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Line 387"/>
            <p:cNvSpPr>
              <a:spLocks noChangeShapeType="1"/>
            </p:cNvSpPr>
            <p:nvPr/>
          </p:nvSpPr>
          <p:spPr bwMode="auto">
            <a:xfrm>
              <a:off x="233997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Line 388"/>
            <p:cNvSpPr>
              <a:spLocks noChangeShapeType="1"/>
            </p:cNvSpPr>
            <p:nvPr/>
          </p:nvSpPr>
          <p:spPr bwMode="auto">
            <a:xfrm>
              <a:off x="2560638" y="3557588"/>
              <a:ext cx="695325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Line 389"/>
            <p:cNvSpPr>
              <a:spLocks noChangeShapeType="1"/>
            </p:cNvSpPr>
            <p:nvPr/>
          </p:nvSpPr>
          <p:spPr bwMode="auto">
            <a:xfrm>
              <a:off x="2792413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Line 390"/>
            <p:cNvSpPr>
              <a:spLocks noChangeShapeType="1"/>
            </p:cNvSpPr>
            <p:nvPr/>
          </p:nvSpPr>
          <p:spPr bwMode="auto">
            <a:xfrm>
              <a:off x="2917825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Line 391"/>
            <p:cNvSpPr>
              <a:spLocks noChangeShapeType="1"/>
            </p:cNvSpPr>
            <p:nvPr/>
          </p:nvSpPr>
          <p:spPr bwMode="auto">
            <a:xfrm>
              <a:off x="302260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Line 392"/>
            <p:cNvSpPr>
              <a:spLocks noChangeShapeType="1"/>
            </p:cNvSpPr>
            <p:nvPr/>
          </p:nvSpPr>
          <p:spPr bwMode="auto">
            <a:xfrm>
              <a:off x="256222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Line 393"/>
            <p:cNvSpPr>
              <a:spLocks noChangeShapeType="1"/>
            </p:cNvSpPr>
            <p:nvPr/>
          </p:nvSpPr>
          <p:spPr bwMode="auto">
            <a:xfrm>
              <a:off x="3252788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Line 394"/>
            <p:cNvSpPr>
              <a:spLocks noChangeShapeType="1"/>
            </p:cNvSpPr>
            <p:nvPr/>
          </p:nvSpPr>
          <p:spPr bwMode="auto">
            <a:xfrm>
              <a:off x="3479800" y="3557588"/>
              <a:ext cx="24130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Line 395"/>
            <p:cNvSpPr>
              <a:spLocks noChangeShapeType="1"/>
            </p:cNvSpPr>
            <p:nvPr/>
          </p:nvSpPr>
          <p:spPr bwMode="auto">
            <a:xfrm>
              <a:off x="348297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Line 396"/>
            <p:cNvSpPr>
              <a:spLocks noChangeShapeType="1"/>
            </p:cNvSpPr>
            <p:nvPr/>
          </p:nvSpPr>
          <p:spPr bwMode="auto">
            <a:xfrm>
              <a:off x="3609975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Line 397"/>
            <p:cNvSpPr>
              <a:spLocks noChangeShapeType="1"/>
            </p:cNvSpPr>
            <p:nvPr/>
          </p:nvSpPr>
          <p:spPr bwMode="auto">
            <a:xfrm>
              <a:off x="371475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Line 398"/>
            <p:cNvSpPr>
              <a:spLocks noChangeShapeType="1"/>
            </p:cNvSpPr>
            <p:nvPr/>
          </p:nvSpPr>
          <p:spPr bwMode="auto">
            <a:xfrm>
              <a:off x="3940175" y="3557588"/>
              <a:ext cx="695325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Line 399"/>
            <p:cNvSpPr>
              <a:spLocks noChangeShapeType="1"/>
            </p:cNvSpPr>
            <p:nvPr/>
          </p:nvSpPr>
          <p:spPr bwMode="auto">
            <a:xfrm>
              <a:off x="4170363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Line 400"/>
            <p:cNvSpPr>
              <a:spLocks noChangeShapeType="1"/>
            </p:cNvSpPr>
            <p:nvPr/>
          </p:nvSpPr>
          <p:spPr bwMode="auto">
            <a:xfrm>
              <a:off x="4297363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Line 401"/>
            <p:cNvSpPr>
              <a:spLocks noChangeShapeType="1"/>
            </p:cNvSpPr>
            <p:nvPr/>
          </p:nvSpPr>
          <p:spPr bwMode="auto">
            <a:xfrm>
              <a:off x="4402138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Line 402"/>
            <p:cNvSpPr>
              <a:spLocks noChangeShapeType="1"/>
            </p:cNvSpPr>
            <p:nvPr/>
          </p:nvSpPr>
          <p:spPr bwMode="auto">
            <a:xfrm>
              <a:off x="3941763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Line 403"/>
            <p:cNvSpPr>
              <a:spLocks noChangeShapeType="1"/>
            </p:cNvSpPr>
            <p:nvPr/>
          </p:nvSpPr>
          <p:spPr bwMode="auto">
            <a:xfrm>
              <a:off x="463232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Line 404"/>
            <p:cNvSpPr>
              <a:spLocks noChangeShapeType="1"/>
            </p:cNvSpPr>
            <p:nvPr/>
          </p:nvSpPr>
          <p:spPr bwMode="auto">
            <a:xfrm>
              <a:off x="6472238" y="3557588"/>
              <a:ext cx="695325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Line 405"/>
            <p:cNvSpPr>
              <a:spLocks noChangeShapeType="1"/>
            </p:cNvSpPr>
            <p:nvPr/>
          </p:nvSpPr>
          <p:spPr bwMode="auto">
            <a:xfrm>
              <a:off x="670242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Line 406"/>
            <p:cNvSpPr>
              <a:spLocks noChangeShapeType="1"/>
            </p:cNvSpPr>
            <p:nvPr/>
          </p:nvSpPr>
          <p:spPr bwMode="auto">
            <a:xfrm>
              <a:off x="6829425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Line 407"/>
            <p:cNvSpPr>
              <a:spLocks noChangeShapeType="1"/>
            </p:cNvSpPr>
            <p:nvPr/>
          </p:nvSpPr>
          <p:spPr bwMode="auto">
            <a:xfrm>
              <a:off x="693420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Line 408"/>
            <p:cNvSpPr>
              <a:spLocks noChangeShapeType="1"/>
            </p:cNvSpPr>
            <p:nvPr/>
          </p:nvSpPr>
          <p:spPr bwMode="auto">
            <a:xfrm>
              <a:off x="647382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Line 409"/>
            <p:cNvSpPr>
              <a:spLocks noChangeShapeType="1"/>
            </p:cNvSpPr>
            <p:nvPr/>
          </p:nvSpPr>
          <p:spPr bwMode="auto">
            <a:xfrm>
              <a:off x="7164388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Line 410"/>
            <p:cNvSpPr>
              <a:spLocks noChangeShapeType="1"/>
            </p:cNvSpPr>
            <p:nvPr/>
          </p:nvSpPr>
          <p:spPr bwMode="auto">
            <a:xfrm>
              <a:off x="4868863" y="3557588"/>
              <a:ext cx="236537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Line 411"/>
            <p:cNvSpPr>
              <a:spLocks noChangeShapeType="1"/>
            </p:cNvSpPr>
            <p:nvPr/>
          </p:nvSpPr>
          <p:spPr bwMode="auto">
            <a:xfrm>
              <a:off x="4872038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Line 412"/>
            <p:cNvSpPr>
              <a:spLocks noChangeShapeType="1"/>
            </p:cNvSpPr>
            <p:nvPr/>
          </p:nvSpPr>
          <p:spPr bwMode="auto">
            <a:xfrm>
              <a:off x="4999038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Line 413"/>
            <p:cNvSpPr>
              <a:spLocks noChangeShapeType="1"/>
            </p:cNvSpPr>
            <p:nvPr/>
          </p:nvSpPr>
          <p:spPr bwMode="auto">
            <a:xfrm>
              <a:off x="5103813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Line 414"/>
            <p:cNvSpPr>
              <a:spLocks noChangeShapeType="1"/>
            </p:cNvSpPr>
            <p:nvPr/>
          </p:nvSpPr>
          <p:spPr bwMode="auto">
            <a:xfrm>
              <a:off x="6010275" y="3557588"/>
              <a:ext cx="24130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Line 415"/>
            <p:cNvSpPr>
              <a:spLocks noChangeShapeType="1"/>
            </p:cNvSpPr>
            <p:nvPr/>
          </p:nvSpPr>
          <p:spPr bwMode="auto">
            <a:xfrm>
              <a:off x="601345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Line 416"/>
            <p:cNvSpPr>
              <a:spLocks noChangeShapeType="1"/>
            </p:cNvSpPr>
            <p:nvPr/>
          </p:nvSpPr>
          <p:spPr bwMode="auto">
            <a:xfrm>
              <a:off x="6114257" y="3335339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Line 417"/>
            <p:cNvSpPr>
              <a:spLocks noChangeShapeType="1"/>
            </p:cNvSpPr>
            <p:nvPr/>
          </p:nvSpPr>
          <p:spPr bwMode="auto">
            <a:xfrm>
              <a:off x="624522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Line 418"/>
            <p:cNvSpPr>
              <a:spLocks noChangeShapeType="1"/>
            </p:cNvSpPr>
            <p:nvPr/>
          </p:nvSpPr>
          <p:spPr bwMode="auto">
            <a:xfrm>
              <a:off x="7391400" y="3557588"/>
              <a:ext cx="23971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Line 419"/>
            <p:cNvSpPr>
              <a:spLocks noChangeShapeType="1"/>
            </p:cNvSpPr>
            <p:nvPr/>
          </p:nvSpPr>
          <p:spPr bwMode="auto">
            <a:xfrm>
              <a:off x="7394575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Line 420"/>
            <p:cNvSpPr>
              <a:spLocks noChangeShapeType="1"/>
            </p:cNvSpPr>
            <p:nvPr/>
          </p:nvSpPr>
          <p:spPr bwMode="auto">
            <a:xfrm>
              <a:off x="7521575" y="3338513"/>
              <a:ext cx="0" cy="2190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Line 421"/>
            <p:cNvSpPr>
              <a:spLocks noChangeShapeType="1"/>
            </p:cNvSpPr>
            <p:nvPr/>
          </p:nvSpPr>
          <p:spPr bwMode="auto">
            <a:xfrm>
              <a:off x="7626350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Line 422"/>
            <p:cNvSpPr>
              <a:spLocks noChangeShapeType="1"/>
            </p:cNvSpPr>
            <p:nvPr/>
          </p:nvSpPr>
          <p:spPr bwMode="auto">
            <a:xfrm>
              <a:off x="5321300" y="3557588"/>
              <a:ext cx="469900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Line 423"/>
            <p:cNvSpPr>
              <a:spLocks noChangeShapeType="1"/>
            </p:cNvSpPr>
            <p:nvPr/>
          </p:nvSpPr>
          <p:spPr bwMode="auto">
            <a:xfrm>
              <a:off x="5326063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Line 424"/>
            <p:cNvSpPr>
              <a:spLocks noChangeShapeType="1"/>
            </p:cNvSpPr>
            <p:nvPr/>
          </p:nvSpPr>
          <p:spPr bwMode="auto">
            <a:xfrm>
              <a:off x="5559425" y="3338513"/>
              <a:ext cx="0" cy="3571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Line 425"/>
            <p:cNvSpPr>
              <a:spLocks noChangeShapeType="1"/>
            </p:cNvSpPr>
            <p:nvPr/>
          </p:nvSpPr>
          <p:spPr bwMode="auto">
            <a:xfrm>
              <a:off x="5786438" y="3556001"/>
              <a:ext cx="0" cy="142875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74" name="组合 473"/>
          <p:cNvGrpSpPr/>
          <p:nvPr/>
        </p:nvGrpSpPr>
        <p:grpSpPr>
          <a:xfrm>
            <a:off x="3846513" y="1349376"/>
            <a:ext cx="1062038" cy="204788"/>
            <a:chOff x="3846513" y="1349376"/>
            <a:chExt cx="1062038" cy="204788"/>
          </a:xfrm>
        </p:grpSpPr>
        <p:sp>
          <p:nvSpPr>
            <p:cNvPr id="320" name="Rectangle 319"/>
            <p:cNvSpPr>
              <a:spLocks noChangeArrowheads="1"/>
            </p:cNvSpPr>
            <p:nvPr/>
          </p:nvSpPr>
          <p:spPr bwMode="auto">
            <a:xfrm>
              <a:off x="3846513" y="1349376"/>
              <a:ext cx="1062038" cy="2047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Rectangle 429"/>
            <p:cNvSpPr>
              <a:spLocks noChangeArrowheads="1"/>
            </p:cNvSpPr>
            <p:nvPr/>
          </p:nvSpPr>
          <p:spPr bwMode="auto">
            <a:xfrm>
              <a:off x="4156075" y="1367132"/>
              <a:ext cx="4794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总经理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6" name="组合 475"/>
          <p:cNvGrpSpPr/>
          <p:nvPr/>
        </p:nvGrpSpPr>
        <p:grpSpPr>
          <a:xfrm>
            <a:off x="3849688" y="1784351"/>
            <a:ext cx="1062038" cy="204788"/>
            <a:chOff x="3849688" y="1784351"/>
            <a:chExt cx="1062038" cy="204788"/>
          </a:xfrm>
        </p:grpSpPr>
        <p:sp>
          <p:nvSpPr>
            <p:cNvPr id="322" name="Rectangle 321"/>
            <p:cNvSpPr>
              <a:spLocks noChangeArrowheads="1"/>
            </p:cNvSpPr>
            <p:nvPr/>
          </p:nvSpPr>
          <p:spPr bwMode="auto">
            <a:xfrm>
              <a:off x="3849688" y="1784351"/>
              <a:ext cx="1062038" cy="204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Rectangle 430"/>
            <p:cNvSpPr>
              <a:spLocks noChangeArrowheads="1"/>
            </p:cNvSpPr>
            <p:nvPr/>
          </p:nvSpPr>
          <p:spPr bwMode="auto">
            <a:xfrm>
              <a:off x="4086224" y="1802107"/>
              <a:ext cx="68421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行政副总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7" name="组合 476"/>
          <p:cNvGrpSpPr/>
          <p:nvPr/>
        </p:nvGrpSpPr>
        <p:grpSpPr>
          <a:xfrm>
            <a:off x="5891213" y="1784351"/>
            <a:ext cx="1062038" cy="204788"/>
            <a:chOff x="5891213" y="1784351"/>
            <a:chExt cx="1062038" cy="204788"/>
          </a:xfrm>
        </p:grpSpPr>
        <p:sp>
          <p:nvSpPr>
            <p:cNvPr id="323" name="Rectangle 322"/>
            <p:cNvSpPr>
              <a:spLocks noChangeArrowheads="1"/>
            </p:cNvSpPr>
            <p:nvPr/>
          </p:nvSpPr>
          <p:spPr bwMode="auto">
            <a:xfrm>
              <a:off x="5891213" y="1784351"/>
              <a:ext cx="1062038" cy="204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Rectangle 431"/>
            <p:cNvSpPr>
              <a:spLocks noChangeArrowheads="1"/>
            </p:cNvSpPr>
            <p:nvPr/>
          </p:nvSpPr>
          <p:spPr bwMode="auto">
            <a:xfrm>
              <a:off x="6132513" y="1802107"/>
              <a:ext cx="64526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经营副总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5" name="组合 474"/>
          <p:cNvGrpSpPr/>
          <p:nvPr/>
        </p:nvGrpSpPr>
        <p:grpSpPr>
          <a:xfrm>
            <a:off x="2049463" y="1784351"/>
            <a:ext cx="1060450" cy="204788"/>
            <a:chOff x="2049463" y="1784351"/>
            <a:chExt cx="1060450" cy="204788"/>
          </a:xfrm>
        </p:grpSpPr>
        <p:sp>
          <p:nvSpPr>
            <p:cNvPr id="321" name="Rectangle 320"/>
            <p:cNvSpPr>
              <a:spLocks noChangeArrowheads="1"/>
            </p:cNvSpPr>
            <p:nvPr/>
          </p:nvSpPr>
          <p:spPr bwMode="auto">
            <a:xfrm>
              <a:off x="2049463" y="1784351"/>
              <a:ext cx="1060450" cy="204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Rectangle 432"/>
            <p:cNvSpPr>
              <a:spLocks noChangeArrowheads="1"/>
            </p:cNvSpPr>
            <p:nvPr/>
          </p:nvSpPr>
          <p:spPr bwMode="auto">
            <a:xfrm>
              <a:off x="2290763" y="1802107"/>
              <a:ext cx="61674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生产副总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8" name="组合 477"/>
          <p:cNvGrpSpPr/>
          <p:nvPr/>
        </p:nvGrpSpPr>
        <p:grpSpPr>
          <a:xfrm>
            <a:off x="1641475" y="2270126"/>
            <a:ext cx="204788" cy="1065213"/>
            <a:chOff x="1641475" y="2270126"/>
            <a:chExt cx="204788" cy="1065213"/>
          </a:xfrm>
          <a:solidFill>
            <a:schemeClr val="accent2"/>
          </a:solidFill>
        </p:grpSpPr>
        <p:sp>
          <p:nvSpPr>
            <p:cNvPr id="324" name="Rectangle 323"/>
            <p:cNvSpPr>
              <a:spLocks noChangeArrowheads="1"/>
            </p:cNvSpPr>
            <p:nvPr/>
          </p:nvSpPr>
          <p:spPr bwMode="auto">
            <a:xfrm>
              <a:off x="1641475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Rectangle 433"/>
            <p:cNvSpPr>
              <a:spLocks noChangeArrowheads="1"/>
            </p:cNvSpPr>
            <p:nvPr/>
          </p:nvSpPr>
          <p:spPr bwMode="auto">
            <a:xfrm>
              <a:off x="1659231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研发部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9" name="组合 478"/>
          <p:cNvGrpSpPr/>
          <p:nvPr/>
        </p:nvGrpSpPr>
        <p:grpSpPr>
          <a:xfrm>
            <a:off x="2111375" y="2270126"/>
            <a:ext cx="204788" cy="1065213"/>
            <a:chOff x="2111375" y="2270126"/>
            <a:chExt cx="204788" cy="1065213"/>
          </a:xfrm>
          <a:solidFill>
            <a:schemeClr val="accent2"/>
          </a:solidFill>
        </p:grpSpPr>
        <p:sp>
          <p:nvSpPr>
            <p:cNvPr id="325" name="Rectangle 324"/>
            <p:cNvSpPr>
              <a:spLocks noChangeArrowheads="1"/>
            </p:cNvSpPr>
            <p:nvPr/>
          </p:nvSpPr>
          <p:spPr bwMode="auto">
            <a:xfrm>
              <a:off x="2111375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Rectangle 434"/>
            <p:cNvSpPr>
              <a:spLocks noChangeArrowheads="1"/>
            </p:cNvSpPr>
            <p:nvPr/>
          </p:nvSpPr>
          <p:spPr bwMode="auto">
            <a:xfrm>
              <a:off x="2129131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资料部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0" name="组合 479"/>
          <p:cNvGrpSpPr/>
          <p:nvPr/>
        </p:nvGrpSpPr>
        <p:grpSpPr>
          <a:xfrm>
            <a:off x="2805113" y="2270126"/>
            <a:ext cx="204788" cy="1065213"/>
            <a:chOff x="2805113" y="2270126"/>
            <a:chExt cx="204788" cy="1065213"/>
          </a:xfrm>
          <a:solidFill>
            <a:schemeClr val="accent2"/>
          </a:solidFill>
        </p:grpSpPr>
        <p:sp>
          <p:nvSpPr>
            <p:cNvPr id="318" name="Rectangle 317"/>
            <p:cNvSpPr>
              <a:spLocks noChangeArrowheads="1"/>
            </p:cNvSpPr>
            <p:nvPr/>
          </p:nvSpPr>
          <p:spPr bwMode="auto">
            <a:xfrm>
              <a:off x="2805113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Rectangle 435"/>
            <p:cNvSpPr>
              <a:spLocks noChangeArrowheads="1"/>
            </p:cNvSpPr>
            <p:nvPr/>
          </p:nvSpPr>
          <p:spPr bwMode="auto">
            <a:xfrm>
              <a:off x="2822869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生产部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1" name="组合 480"/>
          <p:cNvGrpSpPr/>
          <p:nvPr/>
        </p:nvGrpSpPr>
        <p:grpSpPr>
          <a:xfrm>
            <a:off x="3481388" y="2270126"/>
            <a:ext cx="206375" cy="1065213"/>
            <a:chOff x="3481388" y="2270126"/>
            <a:chExt cx="206375" cy="1065213"/>
          </a:xfrm>
          <a:solidFill>
            <a:schemeClr val="accent2"/>
          </a:solidFill>
        </p:grpSpPr>
        <p:sp>
          <p:nvSpPr>
            <p:cNvPr id="326" name="Rectangle 325"/>
            <p:cNvSpPr>
              <a:spLocks noChangeArrowheads="1"/>
            </p:cNvSpPr>
            <p:nvPr/>
          </p:nvSpPr>
          <p:spPr bwMode="auto">
            <a:xfrm>
              <a:off x="3481388" y="2270126"/>
              <a:ext cx="206375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Rectangle 436"/>
            <p:cNvSpPr>
              <a:spLocks noChangeArrowheads="1"/>
            </p:cNvSpPr>
            <p:nvPr/>
          </p:nvSpPr>
          <p:spPr bwMode="auto">
            <a:xfrm>
              <a:off x="3499937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质管部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2" name="组合 481"/>
          <p:cNvGrpSpPr/>
          <p:nvPr/>
        </p:nvGrpSpPr>
        <p:grpSpPr>
          <a:xfrm>
            <a:off x="4179888" y="2270126"/>
            <a:ext cx="204788" cy="1065213"/>
            <a:chOff x="4179888" y="2270126"/>
            <a:chExt cx="204788" cy="1065213"/>
          </a:xfrm>
          <a:solidFill>
            <a:schemeClr val="accent2"/>
          </a:solidFill>
        </p:grpSpPr>
        <p:sp>
          <p:nvSpPr>
            <p:cNvPr id="327" name="Rectangle 326"/>
            <p:cNvSpPr>
              <a:spLocks noChangeArrowheads="1"/>
            </p:cNvSpPr>
            <p:nvPr/>
          </p:nvSpPr>
          <p:spPr bwMode="auto">
            <a:xfrm>
              <a:off x="4179888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Rectangle 437"/>
            <p:cNvSpPr>
              <a:spLocks noChangeArrowheads="1"/>
            </p:cNvSpPr>
            <p:nvPr/>
          </p:nvSpPr>
          <p:spPr bwMode="auto">
            <a:xfrm>
              <a:off x="4197644" y="2420392"/>
              <a:ext cx="169277" cy="7053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行政人事部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3" name="组合 482"/>
          <p:cNvGrpSpPr/>
          <p:nvPr/>
        </p:nvGrpSpPr>
        <p:grpSpPr>
          <a:xfrm>
            <a:off x="4868863" y="2270126"/>
            <a:ext cx="204788" cy="1065213"/>
            <a:chOff x="4868863" y="2270126"/>
            <a:chExt cx="204788" cy="1065213"/>
          </a:xfrm>
          <a:solidFill>
            <a:schemeClr val="accent2"/>
          </a:solidFill>
        </p:grpSpPr>
        <p:sp>
          <p:nvSpPr>
            <p:cNvPr id="328" name="Rectangle 327"/>
            <p:cNvSpPr>
              <a:spLocks noChangeArrowheads="1"/>
            </p:cNvSpPr>
            <p:nvPr/>
          </p:nvSpPr>
          <p:spPr bwMode="auto">
            <a:xfrm>
              <a:off x="4868863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Rectangle 438"/>
            <p:cNvSpPr>
              <a:spLocks noChangeArrowheads="1"/>
            </p:cNvSpPr>
            <p:nvPr/>
          </p:nvSpPr>
          <p:spPr bwMode="auto">
            <a:xfrm>
              <a:off x="4886619" y="2420392"/>
              <a:ext cx="169277" cy="7053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信息管理部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4" name="组合 483"/>
          <p:cNvGrpSpPr/>
          <p:nvPr/>
        </p:nvGrpSpPr>
        <p:grpSpPr>
          <a:xfrm>
            <a:off x="5449888" y="2270126"/>
            <a:ext cx="204788" cy="1065213"/>
            <a:chOff x="5449888" y="2270126"/>
            <a:chExt cx="204788" cy="1065213"/>
          </a:xfrm>
          <a:solidFill>
            <a:schemeClr val="accent2"/>
          </a:solidFill>
        </p:grpSpPr>
        <p:sp>
          <p:nvSpPr>
            <p:cNvPr id="329" name="Rectangle 328"/>
            <p:cNvSpPr>
              <a:spLocks noChangeArrowheads="1"/>
            </p:cNvSpPr>
            <p:nvPr/>
          </p:nvSpPr>
          <p:spPr bwMode="auto">
            <a:xfrm>
              <a:off x="5449888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Rectangle 439"/>
            <p:cNvSpPr>
              <a:spLocks noChangeArrowheads="1"/>
            </p:cNvSpPr>
            <p:nvPr/>
          </p:nvSpPr>
          <p:spPr bwMode="auto">
            <a:xfrm>
              <a:off x="5467644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财务部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5" name="组合 484"/>
          <p:cNvGrpSpPr/>
          <p:nvPr/>
        </p:nvGrpSpPr>
        <p:grpSpPr>
          <a:xfrm>
            <a:off x="6011863" y="2270126"/>
            <a:ext cx="204788" cy="1065213"/>
            <a:chOff x="6011863" y="2270126"/>
            <a:chExt cx="204788" cy="1065213"/>
          </a:xfrm>
          <a:solidFill>
            <a:schemeClr val="accent2"/>
          </a:solidFill>
        </p:grpSpPr>
        <p:sp>
          <p:nvSpPr>
            <p:cNvPr id="330" name="Rectangle 329"/>
            <p:cNvSpPr>
              <a:spLocks noChangeArrowheads="1"/>
            </p:cNvSpPr>
            <p:nvPr/>
          </p:nvSpPr>
          <p:spPr bwMode="auto">
            <a:xfrm>
              <a:off x="6011863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Rectangle 440"/>
            <p:cNvSpPr>
              <a:spLocks noChangeArrowheads="1"/>
            </p:cNvSpPr>
            <p:nvPr/>
          </p:nvSpPr>
          <p:spPr bwMode="auto">
            <a:xfrm>
              <a:off x="6029619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股份部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6" name="组合 485"/>
          <p:cNvGrpSpPr/>
          <p:nvPr/>
        </p:nvGrpSpPr>
        <p:grpSpPr>
          <a:xfrm>
            <a:off x="6719888" y="2270126"/>
            <a:ext cx="204788" cy="1065213"/>
            <a:chOff x="6719888" y="2270126"/>
            <a:chExt cx="204788" cy="1065213"/>
          </a:xfrm>
          <a:solidFill>
            <a:schemeClr val="accent2"/>
          </a:solidFill>
        </p:grpSpPr>
        <p:sp>
          <p:nvSpPr>
            <p:cNvPr id="331" name="Rectangle 330"/>
            <p:cNvSpPr>
              <a:spLocks noChangeArrowheads="1"/>
            </p:cNvSpPr>
            <p:nvPr/>
          </p:nvSpPr>
          <p:spPr bwMode="auto">
            <a:xfrm>
              <a:off x="6719888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Rectangle 441"/>
            <p:cNvSpPr>
              <a:spLocks noChangeArrowheads="1"/>
            </p:cNvSpPr>
            <p:nvPr/>
          </p:nvSpPr>
          <p:spPr bwMode="auto">
            <a:xfrm>
              <a:off x="6737644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营销部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7" name="组合 486"/>
          <p:cNvGrpSpPr/>
          <p:nvPr/>
        </p:nvGrpSpPr>
        <p:grpSpPr>
          <a:xfrm>
            <a:off x="7396163" y="2270126"/>
            <a:ext cx="204788" cy="1065213"/>
            <a:chOff x="7396163" y="2270126"/>
            <a:chExt cx="204788" cy="1065213"/>
          </a:xfrm>
          <a:solidFill>
            <a:schemeClr val="accent2"/>
          </a:solidFill>
        </p:grpSpPr>
        <p:sp>
          <p:nvSpPr>
            <p:cNvPr id="332" name="Rectangle 331"/>
            <p:cNvSpPr>
              <a:spLocks noChangeArrowheads="1"/>
            </p:cNvSpPr>
            <p:nvPr/>
          </p:nvSpPr>
          <p:spPr bwMode="auto">
            <a:xfrm>
              <a:off x="7396163" y="2270126"/>
              <a:ext cx="204788" cy="1065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Rectangle 442"/>
            <p:cNvSpPr>
              <a:spLocks noChangeArrowheads="1"/>
            </p:cNvSpPr>
            <p:nvPr/>
          </p:nvSpPr>
          <p:spPr bwMode="auto">
            <a:xfrm>
              <a:off x="7413919" y="2591136"/>
              <a:ext cx="169277" cy="4231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1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国际部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8" name="组合 517"/>
          <p:cNvGrpSpPr/>
          <p:nvPr/>
        </p:nvGrpSpPr>
        <p:grpSpPr>
          <a:xfrm>
            <a:off x="7533532" y="3698876"/>
            <a:ext cx="174625" cy="908050"/>
            <a:chOff x="7533532" y="3698876"/>
            <a:chExt cx="174625" cy="908050"/>
          </a:xfrm>
          <a:solidFill>
            <a:schemeClr val="accent1"/>
          </a:solidFill>
        </p:grpSpPr>
        <p:sp>
          <p:nvSpPr>
            <p:cNvPr id="359" name="Rectangle 358"/>
            <p:cNvSpPr>
              <a:spLocks noChangeArrowheads="1"/>
            </p:cNvSpPr>
            <p:nvPr/>
          </p:nvSpPr>
          <p:spPr bwMode="auto">
            <a:xfrm>
              <a:off x="7533532" y="3698876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Rectangle 443"/>
            <p:cNvSpPr>
              <a:spLocks noChangeArrowheads="1"/>
            </p:cNvSpPr>
            <p:nvPr/>
          </p:nvSpPr>
          <p:spPr bwMode="auto">
            <a:xfrm>
              <a:off x="7543900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加工部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7" name="组合 516"/>
          <p:cNvGrpSpPr/>
          <p:nvPr/>
        </p:nvGrpSpPr>
        <p:grpSpPr>
          <a:xfrm>
            <a:off x="7304088" y="3698876"/>
            <a:ext cx="174625" cy="908050"/>
            <a:chOff x="7304088" y="3698876"/>
            <a:chExt cx="174625" cy="908050"/>
          </a:xfrm>
          <a:solidFill>
            <a:schemeClr val="accent1"/>
          </a:solidFill>
        </p:grpSpPr>
        <p:sp>
          <p:nvSpPr>
            <p:cNvPr id="358" name="Rectangle 357"/>
            <p:cNvSpPr>
              <a:spLocks noChangeArrowheads="1"/>
            </p:cNvSpPr>
            <p:nvPr/>
          </p:nvSpPr>
          <p:spPr bwMode="auto">
            <a:xfrm>
              <a:off x="7304088" y="3698876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Rectangle 444"/>
            <p:cNvSpPr>
              <a:spLocks noChangeArrowheads="1"/>
            </p:cNvSpPr>
            <p:nvPr/>
          </p:nvSpPr>
          <p:spPr bwMode="auto">
            <a:xfrm>
              <a:off x="7314456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外贸部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6" name="组合 515"/>
          <p:cNvGrpSpPr/>
          <p:nvPr/>
        </p:nvGrpSpPr>
        <p:grpSpPr>
          <a:xfrm>
            <a:off x="7073900" y="3698876"/>
            <a:ext cx="174625" cy="908050"/>
            <a:chOff x="7073900" y="3698876"/>
            <a:chExt cx="174625" cy="908050"/>
          </a:xfrm>
          <a:solidFill>
            <a:schemeClr val="accent1"/>
          </a:solidFill>
        </p:grpSpPr>
        <p:sp>
          <p:nvSpPr>
            <p:cNvPr id="357" name="Rectangle 356"/>
            <p:cNvSpPr>
              <a:spLocks noChangeArrowheads="1"/>
            </p:cNvSpPr>
            <p:nvPr/>
          </p:nvSpPr>
          <p:spPr bwMode="auto">
            <a:xfrm>
              <a:off x="7073900" y="3698876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Rectangle 445"/>
            <p:cNvSpPr>
              <a:spLocks noChangeArrowheads="1"/>
            </p:cNvSpPr>
            <p:nvPr/>
          </p:nvSpPr>
          <p:spPr bwMode="auto">
            <a:xfrm>
              <a:off x="7084268" y="3780879"/>
              <a:ext cx="153888" cy="641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售后服务部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5" name="组合 514"/>
          <p:cNvGrpSpPr/>
          <p:nvPr/>
        </p:nvGrpSpPr>
        <p:grpSpPr>
          <a:xfrm>
            <a:off x="6842969" y="3698876"/>
            <a:ext cx="174625" cy="908050"/>
            <a:chOff x="6842969" y="3698876"/>
            <a:chExt cx="174625" cy="908050"/>
          </a:xfrm>
          <a:solidFill>
            <a:schemeClr val="accent1"/>
          </a:solidFill>
        </p:grpSpPr>
        <p:sp>
          <p:nvSpPr>
            <p:cNvPr id="356" name="Rectangle 355"/>
            <p:cNvSpPr>
              <a:spLocks noChangeArrowheads="1"/>
            </p:cNvSpPr>
            <p:nvPr/>
          </p:nvSpPr>
          <p:spPr bwMode="auto">
            <a:xfrm>
              <a:off x="6842969" y="3698876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Rectangle 446"/>
            <p:cNvSpPr>
              <a:spLocks noChangeArrowheads="1"/>
            </p:cNvSpPr>
            <p:nvPr/>
          </p:nvSpPr>
          <p:spPr bwMode="auto">
            <a:xfrm>
              <a:off x="6853337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销售部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6613525" y="3698876"/>
            <a:ext cx="174625" cy="908050"/>
            <a:chOff x="6613525" y="3698876"/>
            <a:chExt cx="174625" cy="908050"/>
          </a:xfrm>
          <a:solidFill>
            <a:schemeClr val="accent1"/>
          </a:solidFill>
        </p:grpSpPr>
        <p:sp>
          <p:nvSpPr>
            <p:cNvPr id="355" name="Rectangle 354"/>
            <p:cNvSpPr>
              <a:spLocks noChangeArrowheads="1"/>
            </p:cNvSpPr>
            <p:nvPr/>
          </p:nvSpPr>
          <p:spPr bwMode="auto">
            <a:xfrm>
              <a:off x="6613525" y="3698876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Rectangle 447"/>
            <p:cNvSpPr>
              <a:spLocks noChangeArrowheads="1"/>
            </p:cNvSpPr>
            <p:nvPr/>
          </p:nvSpPr>
          <p:spPr bwMode="auto">
            <a:xfrm>
              <a:off x="6623893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市场部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3" name="组合 512"/>
          <p:cNvGrpSpPr/>
          <p:nvPr/>
        </p:nvGrpSpPr>
        <p:grpSpPr>
          <a:xfrm>
            <a:off x="6383338" y="3695701"/>
            <a:ext cx="174625" cy="908050"/>
            <a:chOff x="6383338" y="3695701"/>
            <a:chExt cx="174625" cy="908050"/>
          </a:xfrm>
          <a:solidFill>
            <a:schemeClr val="accent1"/>
          </a:solidFill>
        </p:grpSpPr>
        <p:sp>
          <p:nvSpPr>
            <p:cNvPr id="354" name="Rectangle 353"/>
            <p:cNvSpPr>
              <a:spLocks noChangeArrowheads="1"/>
            </p:cNvSpPr>
            <p:nvPr/>
          </p:nvSpPr>
          <p:spPr bwMode="auto">
            <a:xfrm>
              <a:off x="6383338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Rectangle 448"/>
            <p:cNvSpPr>
              <a:spLocks noChangeArrowheads="1"/>
            </p:cNvSpPr>
            <p:nvPr/>
          </p:nvSpPr>
          <p:spPr bwMode="auto">
            <a:xfrm>
              <a:off x="6393706" y="3780879"/>
              <a:ext cx="153888" cy="512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商务中心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2" name="组合 511"/>
          <p:cNvGrpSpPr/>
          <p:nvPr/>
        </p:nvGrpSpPr>
        <p:grpSpPr>
          <a:xfrm>
            <a:off x="6150819" y="3695701"/>
            <a:ext cx="176213" cy="908050"/>
            <a:chOff x="6150819" y="3695701"/>
            <a:chExt cx="176213" cy="908050"/>
          </a:xfrm>
          <a:solidFill>
            <a:schemeClr val="accent1"/>
          </a:solidFill>
        </p:grpSpPr>
        <p:sp>
          <p:nvSpPr>
            <p:cNvPr id="353" name="Rectangle 352"/>
            <p:cNvSpPr>
              <a:spLocks noChangeArrowheads="1"/>
            </p:cNvSpPr>
            <p:nvPr/>
          </p:nvSpPr>
          <p:spPr bwMode="auto">
            <a:xfrm>
              <a:off x="6150819" y="3695701"/>
              <a:ext cx="176213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Rectangle 449"/>
            <p:cNvSpPr>
              <a:spLocks noChangeArrowheads="1"/>
            </p:cNvSpPr>
            <p:nvPr/>
          </p:nvSpPr>
          <p:spPr bwMode="auto">
            <a:xfrm>
              <a:off x="6161981" y="3780879"/>
              <a:ext cx="153888" cy="641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对外投资部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1" name="组合 510"/>
          <p:cNvGrpSpPr/>
          <p:nvPr/>
        </p:nvGrpSpPr>
        <p:grpSpPr>
          <a:xfrm>
            <a:off x="5921375" y="3695701"/>
            <a:ext cx="174625" cy="908050"/>
            <a:chOff x="5921375" y="3695701"/>
            <a:chExt cx="174625" cy="908050"/>
          </a:xfrm>
          <a:solidFill>
            <a:schemeClr val="accent1"/>
          </a:solidFill>
        </p:grpSpPr>
        <p:sp>
          <p:nvSpPr>
            <p:cNvPr id="352" name="Rectangle 351"/>
            <p:cNvSpPr>
              <a:spLocks noChangeArrowheads="1"/>
            </p:cNvSpPr>
            <p:nvPr/>
          </p:nvSpPr>
          <p:spPr bwMode="auto">
            <a:xfrm>
              <a:off x="5921375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Rectangle 450"/>
            <p:cNvSpPr>
              <a:spLocks noChangeArrowheads="1"/>
            </p:cNvSpPr>
            <p:nvPr/>
          </p:nvSpPr>
          <p:spPr bwMode="auto">
            <a:xfrm>
              <a:off x="5931743" y="3780879"/>
              <a:ext cx="153888" cy="7694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股份制办公室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10" name="组合 509"/>
          <p:cNvGrpSpPr/>
          <p:nvPr/>
        </p:nvGrpSpPr>
        <p:grpSpPr>
          <a:xfrm>
            <a:off x="5691188" y="3695701"/>
            <a:ext cx="174625" cy="908050"/>
            <a:chOff x="5691188" y="3695701"/>
            <a:chExt cx="174625" cy="908050"/>
          </a:xfrm>
          <a:solidFill>
            <a:schemeClr val="accent1"/>
          </a:solidFill>
        </p:grpSpPr>
        <p:sp>
          <p:nvSpPr>
            <p:cNvPr id="351" name="Rectangle 350"/>
            <p:cNvSpPr>
              <a:spLocks noChangeArrowheads="1"/>
            </p:cNvSpPr>
            <p:nvPr/>
          </p:nvSpPr>
          <p:spPr bwMode="auto">
            <a:xfrm>
              <a:off x="5691188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Rectangle 451"/>
            <p:cNvSpPr>
              <a:spLocks noChangeArrowheads="1"/>
            </p:cNvSpPr>
            <p:nvPr/>
          </p:nvSpPr>
          <p:spPr bwMode="auto">
            <a:xfrm>
              <a:off x="5701556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证券部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9" name="组合 508"/>
          <p:cNvGrpSpPr/>
          <p:nvPr/>
        </p:nvGrpSpPr>
        <p:grpSpPr>
          <a:xfrm>
            <a:off x="5461000" y="3695701"/>
            <a:ext cx="174625" cy="908050"/>
            <a:chOff x="5461000" y="3695701"/>
            <a:chExt cx="174625" cy="908050"/>
          </a:xfrm>
          <a:solidFill>
            <a:schemeClr val="accent1"/>
          </a:solidFill>
        </p:grpSpPr>
        <p:sp>
          <p:nvSpPr>
            <p:cNvPr id="350" name="Rectangle 349"/>
            <p:cNvSpPr>
              <a:spLocks noChangeArrowheads="1"/>
            </p:cNvSpPr>
            <p:nvPr/>
          </p:nvSpPr>
          <p:spPr bwMode="auto">
            <a:xfrm>
              <a:off x="5461000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Rectangle 452"/>
            <p:cNvSpPr>
              <a:spLocks noChangeArrowheads="1"/>
            </p:cNvSpPr>
            <p:nvPr/>
          </p:nvSpPr>
          <p:spPr bwMode="auto">
            <a:xfrm>
              <a:off x="5471368" y="3772942"/>
              <a:ext cx="153888" cy="2564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出纳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8" name="组合 507"/>
          <p:cNvGrpSpPr/>
          <p:nvPr/>
        </p:nvGrpSpPr>
        <p:grpSpPr>
          <a:xfrm>
            <a:off x="5230813" y="3695701"/>
            <a:ext cx="174625" cy="908050"/>
            <a:chOff x="5230813" y="3695701"/>
            <a:chExt cx="174625" cy="908050"/>
          </a:xfrm>
          <a:solidFill>
            <a:schemeClr val="accent1"/>
          </a:solidFill>
        </p:grpSpPr>
        <p:sp>
          <p:nvSpPr>
            <p:cNvPr id="349" name="Rectangle 348"/>
            <p:cNvSpPr>
              <a:spLocks noChangeArrowheads="1"/>
            </p:cNvSpPr>
            <p:nvPr/>
          </p:nvSpPr>
          <p:spPr bwMode="auto">
            <a:xfrm>
              <a:off x="5230813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Rectangle 453"/>
            <p:cNvSpPr>
              <a:spLocks noChangeArrowheads="1"/>
            </p:cNvSpPr>
            <p:nvPr/>
          </p:nvSpPr>
          <p:spPr bwMode="auto">
            <a:xfrm>
              <a:off x="5241181" y="3780879"/>
              <a:ext cx="153888" cy="2564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会计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7" name="组合 506"/>
          <p:cNvGrpSpPr/>
          <p:nvPr/>
        </p:nvGrpSpPr>
        <p:grpSpPr>
          <a:xfrm>
            <a:off x="5000625" y="3695701"/>
            <a:ext cx="174625" cy="908050"/>
            <a:chOff x="5000625" y="3695701"/>
            <a:chExt cx="174625" cy="908050"/>
          </a:xfrm>
          <a:solidFill>
            <a:schemeClr val="accent1"/>
          </a:solidFill>
        </p:grpSpPr>
        <p:sp>
          <p:nvSpPr>
            <p:cNvPr id="348" name="Rectangle 347"/>
            <p:cNvSpPr>
              <a:spLocks noChangeArrowheads="1"/>
            </p:cNvSpPr>
            <p:nvPr/>
          </p:nvSpPr>
          <p:spPr bwMode="auto">
            <a:xfrm>
              <a:off x="5000625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Rectangle 454"/>
            <p:cNvSpPr>
              <a:spLocks noChangeArrowheads="1"/>
            </p:cNvSpPr>
            <p:nvPr/>
          </p:nvSpPr>
          <p:spPr bwMode="auto">
            <a:xfrm>
              <a:off x="5010993" y="3780879"/>
              <a:ext cx="153888" cy="512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文管中心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6" name="组合 505"/>
          <p:cNvGrpSpPr/>
          <p:nvPr/>
        </p:nvGrpSpPr>
        <p:grpSpPr>
          <a:xfrm>
            <a:off x="4770438" y="3695701"/>
            <a:ext cx="174625" cy="908050"/>
            <a:chOff x="4770438" y="3695701"/>
            <a:chExt cx="174625" cy="908050"/>
          </a:xfrm>
          <a:solidFill>
            <a:schemeClr val="accent1"/>
          </a:solidFill>
        </p:grpSpPr>
        <p:sp>
          <p:nvSpPr>
            <p:cNvPr id="347" name="Rectangle 346"/>
            <p:cNvSpPr>
              <a:spLocks noChangeArrowheads="1"/>
            </p:cNvSpPr>
            <p:nvPr/>
          </p:nvSpPr>
          <p:spPr bwMode="auto">
            <a:xfrm>
              <a:off x="4770438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Rectangle 455"/>
            <p:cNvSpPr>
              <a:spLocks noChangeArrowheads="1"/>
            </p:cNvSpPr>
            <p:nvPr/>
          </p:nvSpPr>
          <p:spPr bwMode="auto">
            <a:xfrm>
              <a:off x="4780806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电脑室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5" name="组合 504"/>
          <p:cNvGrpSpPr/>
          <p:nvPr/>
        </p:nvGrpSpPr>
        <p:grpSpPr>
          <a:xfrm>
            <a:off x="4540250" y="3695701"/>
            <a:ext cx="174625" cy="908050"/>
            <a:chOff x="4540250" y="3695701"/>
            <a:chExt cx="174625" cy="908050"/>
          </a:xfrm>
          <a:solidFill>
            <a:schemeClr val="accent1"/>
          </a:solidFill>
        </p:grpSpPr>
        <p:sp>
          <p:nvSpPr>
            <p:cNvPr id="346" name="Rectangle 345"/>
            <p:cNvSpPr>
              <a:spLocks noChangeArrowheads="1"/>
            </p:cNvSpPr>
            <p:nvPr/>
          </p:nvSpPr>
          <p:spPr bwMode="auto">
            <a:xfrm>
              <a:off x="4540250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Rectangle 456"/>
            <p:cNvSpPr>
              <a:spLocks noChangeArrowheads="1"/>
            </p:cNvSpPr>
            <p:nvPr/>
          </p:nvSpPr>
          <p:spPr bwMode="auto">
            <a:xfrm>
              <a:off x="4550618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总务室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4" name="组合 503"/>
          <p:cNvGrpSpPr/>
          <p:nvPr/>
        </p:nvGrpSpPr>
        <p:grpSpPr>
          <a:xfrm>
            <a:off x="4310063" y="3695701"/>
            <a:ext cx="174625" cy="908050"/>
            <a:chOff x="4310063" y="3695701"/>
            <a:chExt cx="174625" cy="908050"/>
          </a:xfrm>
          <a:solidFill>
            <a:schemeClr val="accent1"/>
          </a:solidFill>
        </p:grpSpPr>
        <p:sp>
          <p:nvSpPr>
            <p:cNvPr id="345" name="Rectangle 344"/>
            <p:cNvSpPr>
              <a:spLocks noChangeArrowheads="1"/>
            </p:cNvSpPr>
            <p:nvPr/>
          </p:nvSpPr>
          <p:spPr bwMode="auto">
            <a:xfrm>
              <a:off x="4310063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Rectangle 457"/>
            <p:cNvSpPr>
              <a:spLocks noChangeArrowheads="1"/>
            </p:cNvSpPr>
            <p:nvPr/>
          </p:nvSpPr>
          <p:spPr bwMode="auto">
            <a:xfrm>
              <a:off x="4320431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法务部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3" name="组合 502"/>
          <p:cNvGrpSpPr/>
          <p:nvPr/>
        </p:nvGrpSpPr>
        <p:grpSpPr>
          <a:xfrm>
            <a:off x="4079875" y="3695701"/>
            <a:ext cx="174625" cy="908050"/>
            <a:chOff x="4079875" y="3695701"/>
            <a:chExt cx="174625" cy="908050"/>
          </a:xfrm>
          <a:solidFill>
            <a:schemeClr val="accent1"/>
          </a:solidFill>
        </p:grpSpPr>
        <p:sp>
          <p:nvSpPr>
            <p:cNvPr id="344" name="Rectangle 343"/>
            <p:cNvSpPr>
              <a:spLocks noChangeArrowheads="1"/>
            </p:cNvSpPr>
            <p:nvPr/>
          </p:nvSpPr>
          <p:spPr bwMode="auto">
            <a:xfrm>
              <a:off x="4079875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Rectangle 458"/>
            <p:cNvSpPr>
              <a:spLocks noChangeArrowheads="1"/>
            </p:cNvSpPr>
            <p:nvPr/>
          </p:nvSpPr>
          <p:spPr bwMode="auto">
            <a:xfrm>
              <a:off x="4090243" y="3780879"/>
              <a:ext cx="153888" cy="641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人力资源部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2" name="组合 501"/>
          <p:cNvGrpSpPr/>
          <p:nvPr/>
        </p:nvGrpSpPr>
        <p:grpSpPr>
          <a:xfrm>
            <a:off x="3848100" y="3695701"/>
            <a:ext cx="176213" cy="908050"/>
            <a:chOff x="3848100" y="3695701"/>
            <a:chExt cx="176213" cy="908050"/>
          </a:xfrm>
          <a:solidFill>
            <a:schemeClr val="accent1"/>
          </a:solidFill>
        </p:grpSpPr>
        <p:sp>
          <p:nvSpPr>
            <p:cNvPr id="343" name="Rectangle 342"/>
            <p:cNvSpPr>
              <a:spLocks noChangeArrowheads="1"/>
            </p:cNvSpPr>
            <p:nvPr/>
          </p:nvSpPr>
          <p:spPr bwMode="auto">
            <a:xfrm>
              <a:off x="3848100" y="3695701"/>
              <a:ext cx="176213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Rectangle 459"/>
            <p:cNvSpPr>
              <a:spLocks noChangeArrowheads="1"/>
            </p:cNvSpPr>
            <p:nvPr/>
          </p:nvSpPr>
          <p:spPr bwMode="auto">
            <a:xfrm>
              <a:off x="3859262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行政部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1" name="组合 500"/>
          <p:cNvGrpSpPr/>
          <p:nvPr/>
        </p:nvGrpSpPr>
        <p:grpSpPr>
          <a:xfrm>
            <a:off x="3617913" y="3695701"/>
            <a:ext cx="174625" cy="908050"/>
            <a:chOff x="3617913" y="3695701"/>
            <a:chExt cx="174625" cy="908050"/>
          </a:xfrm>
          <a:solidFill>
            <a:schemeClr val="accent1"/>
          </a:solidFill>
        </p:grpSpPr>
        <p:sp>
          <p:nvSpPr>
            <p:cNvPr id="342" name="Rectangle 341"/>
            <p:cNvSpPr>
              <a:spLocks noChangeArrowheads="1"/>
            </p:cNvSpPr>
            <p:nvPr/>
          </p:nvSpPr>
          <p:spPr bwMode="auto">
            <a:xfrm>
              <a:off x="3617913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Rectangle 460"/>
            <p:cNvSpPr>
              <a:spLocks noChangeArrowheads="1"/>
            </p:cNvSpPr>
            <p:nvPr/>
          </p:nvSpPr>
          <p:spPr bwMode="auto">
            <a:xfrm>
              <a:off x="3628281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质检部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500" name="组合 499"/>
          <p:cNvGrpSpPr/>
          <p:nvPr/>
        </p:nvGrpSpPr>
        <p:grpSpPr>
          <a:xfrm>
            <a:off x="3387725" y="3695701"/>
            <a:ext cx="174625" cy="908050"/>
            <a:chOff x="3387725" y="3695701"/>
            <a:chExt cx="174625" cy="908050"/>
          </a:xfrm>
          <a:solidFill>
            <a:schemeClr val="accent1"/>
          </a:solidFill>
        </p:grpSpPr>
        <p:sp>
          <p:nvSpPr>
            <p:cNvPr id="341" name="Rectangle 340"/>
            <p:cNvSpPr>
              <a:spLocks noChangeArrowheads="1"/>
            </p:cNvSpPr>
            <p:nvPr/>
          </p:nvSpPr>
          <p:spPr bwMode="auto">
            <a:xfrm>
              <a:off x="3387725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Rectangle 461"/>
            <p:cNvSpPr>
              <a:spLocks noChangeArrowheads="1"/>
            </p:cNvSpPr>
            <p:nvPr/>
          </p:nvSpPr>
          <p:spPr bwMode="auto">
            <a:xfrm>
              <a:off x="3398093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质管部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9" name="组合 498"/>
          <p:cNvGrpSpPr/>
          <p:nvPr/>
        </p:nvGrpSpPr>
        <p:grpSpPr>
          <a:xfrm>
            <a:off x="3157538" y="3695701"/>
            <a:ext cx="174625" cy="908050"/>
            <a:chOff x="3157538" y="3695701"/>
            <a:chExt cx="174625" cy="908050"/>
          </a:xfrm>
          <a:solidFill>
            <a:schemeClr val="accent1"/>
          </a:solidFill>
        </p:grpSpPr>
        <p:sp>
          <p:nvSpPr>
            <p:cNvPr id="340" name="Rectangle 339"/>
            <p:cNvSpPr>
              <a:spLocks noChangeArrowheads="1"/>
            </p:cNvSpPr>
            <p:nvPr/>
          </p:nvSpPr>
          <p:spPr bwMode="auto">
            <a:xfrm>
              <a:off x="3157538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Rectangle 462"/>
            <p:cNvSpPr>
              <a:spLocks noChangeArrowheads="1"/>
            </p:cNvSpPr>
            <p:nvPr/>
          </p:nvSpPr>
          <p:spPr bwMode="auto">
            <a:xfrm>
              <a:off x="3167906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生技部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8" name="组合 497"/>
          <p:cNvGrpSpPr/>
          <p:nvPr/>
        </p:nvGrpSpPr>
        <p:grpSpPr>
          <a:xfrm>
            <a:off x="2927350" y="3695701"/>
            <a:ext cx="174625" cy="908050"/>
            <a:chOff x="2927350" y="3695701"/>
            <a:chExt cx="174625" cy="908050"/>
          </a:xfrm>
          <a:solidFill>
            <a:schemeClr val="accent1"/>
          </a:solidFill>
        </p:grpSpPr>
        <p:sp>
          <p:nvSpPr>
            <p:cNvPr id="339" name="Rectangle 338"/>
            <p:cNvSpPr>
              <a:spLocks noChangeArrowheads="1"/>
            </p:cNvSpPr>
            <p:nvPr/>
          </p:nvSpPr>
          <p:spPr bwMode="auto">
            <a:xfrm>
              <a:off x="2927350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Rectangle 463"/>
            <p:cNvSpPr>
              <a:spLocks noChangeArrowheads="1"/>
            </p:cNvSpPr>
            <p:nvPr/>
          </p:nvSpPr>
          <p:spPr bwMode="auto">
            <a:xfrm>
              <a:off x="2937718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化工厂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7" name="组合 496"/>
          <p:cNvGrpSpPr/>
          <p:nvPr/>
        </p:nvGrpSpPr>
        <p:grpSpPr>
          <a:xfrm>
            <a:off x="2697163" y="3695701"/>
            <a:ext cx="174625" cy="908050"/>
            <a:chOff x="2697163" y="3695701"/>
            <a:chExt cx="174625" cy="908050"/>
          </a:xfrm>
          <a:solidFill>
            <a:schemeClr val="accent1"/>
          </a:solidFill>
        </p:grpSpPr>
        <p:sp>
          <p:nvSpPr>
            <p:cNvPr id="338" name="Rectangle 337"/>
            <p:cNvSpPr>
              <a:spLocks noChangeArrowheads="1"/>
            </p:cNvSpPr>
            <p:nvPr/>
          </p:nvSpPr>
          <p:spPr bwMode="auto">
            <a:xfrm>
              <a:off x="2697163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Rectangle 464"/>
            <p:cNvSpPr>
              <a:spLocks noChangeArrowheads="1"/>
            </p:cNvSpPr>
            <p:nvPr/>
          </p:nvSpPr>
          <p:spPr bwMode="auto">
            <a:xfrm>
              <a:off x="2707531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电子厂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6" name="组合 495"/>
          <p:cNvGrpSpPr/>
          <p:nvPr/>
        </p:nvGrpSpPr>
        <p:grpSpPr>
          <a:xfrm>
            <a:off x="2466975" y="3695701"/>
            <a:ext cx="174625" cy="908050"/>
            <a:chOff x="2466975" y="3695701"/>
            <a:chExt cx="174625" cy="908050"/>
          </a:xfrm>
          <a:solidFill>
            <a:schemeClr val="accent1"/>
          </a:solidFill>
        </p:grpSpPr>
        <p:sp>
          <p:nvSpPr>
            <p:cNvPr id="337" name="Rectangle 336"/>
            <p:cNvSpPr>
              <a:spLocks noChangeArrowheads="1"/>
            </p:cNvSpPr>
            <p:nvPr/>
          </p:nvSpPr>
          <p:spPr bwMode="auto">
            <a:xfrm>
              <a:off x="2466975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Rectangle 465"/>
            <p:cNvSpPr>
              <a:spLocks noChangeArrowheads="1"/>
            </p:cNvSpPr>
            <p:nvPr/>
          </p:nvSpPr>
          <p:spPr bwMode="auto">
            <a:xfrm>
              <a:off x="2477343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生管部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5" name="组合 494"/>
          <p:cNvGrpSpPr/>
          <p:nvPr/>
        </p:nvGrpSpPr>
        <p:grpSpPr>
          <a:xfrm>
            <a:off x="2236788" y="3695701"/>
            <a:ext cx="174625" cy="908050"/>
            <a:chOff x="2236788" y="3695701"/>
            <a:chExt cx="174625" cy="908050"/>
          </a:xfrm>
          <a:solidFill>
            <a:schemeClr val="accent1"/>
          </a:solidFill>
        </p:grpSpPr>
        <p:sp>
          <p:nvSpPr>
            <p:cNvPr id="336" name="Rectangle 335"/>
            <p:cNvSpPr>
              <a:spLocks noChangeArrowheads="1"/>
            </p:cNvSpPr>
            <p:nvPr/>
          </p:nvSpPr>
          <p:spPr bwMode="auto">
            <a:xfrm>
              <a:off x="2236788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Rectangle 466"/>
            <p:cNvSpPr>
              <a:spLocks noChangeArrowheads="1"/>
            </p:cNvSpPr>
            <p:nvPr/>
          </p:nvSpPr>
          <p:spPr bwMode="auto">
            <a:xfrm>
              <a:off x="2247156" y="3780879"/>
              <a:ext cx="153888" cy="2564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仓库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4" name="组合 493"/>
          <p:cNvGrpSpPr/>
          <p:nvPr/>
        </p:nvGrpSpPr>
        <p:grpSpPr>
          <a:xfrm>
            <a:off x="2006600" y="3695701"/>
            <a:ext cx="174625" cy="908050"/>
            <a:chOff x="2006600" y="3695701"/>
            <a:chExt cx="174625" cy="908050"/>
          </a:xfrm>
          <a:solidFill>
            <a:schemeClr val="accent1"/>
          </a:solidFill>
        </p:grpSpPr>
        <p:sp>
          <p:nvSpPr>
            <p:cNvPr id="335" name="Rectangle 334"/>
            <p:cNvSpPr>
              <a:spLocks noChangeArrowheads="1"/>
            </p:cNvSpPr>
            <p:nvPr/>
          </p:nvSpPr>
          <p:spPr bwMode="auto">
            <a:xfrm>
              <a:off x="2006600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Rectangle 467"/>
            <p:cNvSpPr>
              <a:spLocks noChangeArrowheads="1"/>
            </p:cNvSpPr>
            <p:nvPr/>
          </p:nvSpPr>
          <p:spPr bwMode="auto">
            <a:xfrm>
              <a:off x="2016968" y="3780879"/>
              <a:ext cx="153888" cy="3847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采购部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93" name="组合 492"/>
          <p:cNvGrpSpPr/>
          <p:nvPr/>
        </p:nvGrpSpPr>
        <p:grpSpPr>
          <a:xfrm>
            <a:off x="1776413" y="3695701"/>
            <a:ext cx="174625" cy="908050"/>
            <a:chOff x="1776413" y="3695701"/>
            <a:chExt cx="174625" cy="908050"/>
          </a:xfrm>
          <a:solidFill>
            <a:schemeClr val="accent1"/>
          </a:solidFill>
        </p:grpSpPr>
        <p:sp>
          <p:nvSpPr>
            <p:cNvPr id="334" name="Rectangle 333"/>
            <p:cNvSpPr>
              <a:spLocks noChangeArrowheads="1"/>
            </p:cNvSpPr>
            <p:nvPr/>
          </p:nvSpPr>
          <p:spPr bwMode="auto">
            <a:xfrm>
              <a:off x="1776413" y="3695701"/>
              <a:ext cx="174625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Rectangle 468"/>
            <p:cNvSpPr>
              <a:spLocks noChangeArrowheads="1"/>
            </p:cNvSpPr>
            <p:nvPr/>
          </p:nvSpPr>
          <p:spPr bwMode="auto">
            <a:xfrm>
              <a:off x="1786781" y="3780879"/>
              <a:ext cx="153888" cy="641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化工开发部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88" name="组合 487"/>
          <p:cNvGrpSpPr/>
          <p:nvPr/>
        </p:nvGrpSpPr>
        <p:grpSpPr>
          <a:xfrm>
            <a:off x="1544638" y="3695701"/>
            <a:ext cx="176213" cy="908050"/>
            <a:chOff x="1544638" y="3695701"/>
            <a:chExt cx="176213" cy="908050"/>
          </a:xfrm>
          <a:solidFill>
            <a:schemeClr val="accent1"/>
          </a:solidFill>
        </p:grpSpPr>
        <p:sp>
          <p:nvSpPr>
            <p:cNvPr id="333" name="Rectangle 332"/>
            <p:cNvSpPr>
              <a:spLocks noChangeArrowheads="1"/>
            </p:cNvSpPr>
            <p:nvPr/>
          </p:nvSpPr>
          <p:spPr bwMode="auto">
            <a:xfrm>
              <a:off x="1544638" y="3695701"/>
              <a:ext cx="176213" cy="908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Rectangle 469"/>
            <p:cNvSpPr>
              <a:spLocks noChangeArrowheads="1"/>
            </p:cNvSpPr>
            <p:nvPr/>
          </p:nvSpPr>
          <p:spPr bwMode="auto">
            <a:xfrm>
              <a:off x="1555800" y="3780879"/>
              <a:ext cx="153888" cy="641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电子开发部</a:t>
              </a:r>
              <a:endParaRPr kumimoji="0" 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73" name="组合 472"/>
          <p:cNvGrpSpPr/>
          <p:nvPr/>
        </p:nvGrpSpPr>
        <p:grpSpPr>
          <a:xfrm>
            <a:off x="3846513" y="915988"/>
            <a:ext cx="1062038" cy="206375"/>
            <a:chOff x="3846513" y="915988"/>
            <a:chExt cx="1062038" cy="206375"/>
          </a:xfrm>
        </p:grpSpPr>
        <p:sp>
          <p:nvSpPr>
            <p:cNvPr id="319" name="Rectangle 318"/>
            <p:cNvSpPr>
              <a:spLocks noChangeArrowheads="1"/>
            </p:cNvSpPr>
            <p:nvPr/>
          </p:nvSpPr>
          <p:spPr bwMode="auto">
            <a:xfrm>
              <a:off x="3846513" y="915988"/>
              <a:ext cx="1062038" cy="2063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Rectangle 429"/>
            <p:cNvSpPr>
              <a:spLocks noChangeArrowheads="1"/>
            </p:cNvSpPr>
            <p:nvPr/>
          </p:nvSpPr>
          <p:spPr bwMode="auto">
            <a:xfrm>
              <a:off x="4156075" y="934536"/>
              <a:ext cx="55880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10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宋体" pitchFamily="2" charset="-122"/>
                </a:rPr>
                <a:t>董事会</a:t>
              </a:r>
              <a:endParaRPr lang="zh-CN" sz="11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endParaRPr>
            </a:p>
          </p:txBody>
        </p:sp>
      </p:grpSp>
      <p:sp>
        <p:nvSpPr>
          <p:cNvPr id="525" name="KSO_Shape"/>
          <p:cNvSpPr>
            <a:spLocks/>
          </p:cNvSpPr>
          <p:nvPr/>
        </p:nvSpPr>
        <p:spPr bwMode="auto">
          <a:xfrm>
            <a:off x="264319" y="199473"/>
            <a:ext cx="279778" cy="192112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2" name="文本框 9"/>
          <p:cNvSpPr txBox="1"/>
          <p:nvPr/>
        </p:nvSpPr>
        <p:spPr>
          <a:xfrm>
            <a:off x="554504" y="4557630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45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7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9300"/>
                            </p:stCondLst>
                            <p:childTnLst>
                              <p:par>
                                <p:cTn id="2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/>
      <p:bldP spid="2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5"/>
          <p:cNvSpPr/>
          <p:nvPr/>
        </p:nvSpPr>
        <p:spPr>
          <a:xfrm>
            <a:off x="784" y="2211710"/>
            <a:ext cx="9144000" cy="2931790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4708" b="-207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9"/>
          <p:cNvSpPr txBox="1"/>
          <p:nvPr/>
        </p:nvSpPr>
        <p:spPr>
          <a:xfrm>
            <a:off x="2851151" y="2944120"/>
            <a:ext cx="3441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600" b="1" spc="300" dirty="0" smtClean="0">
                <a:latin typeface="微软雅黑" pitchFamily="34" charset="-122"/>
                <a:ea typeface="微软雅黑" pitchFamily="34" charset="-122"/>
              </a:rPr>
              <a:t>我们要做什么</a:t>
            </a:r>
            <a:endParaRPr lang="zh-CN" altLang="en-US" sz="3600" b="1" spc="3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3901440" y="1607124"/>
            <a:ext cx="1341120" cy="120917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文本框 9"/>
          <p:cNvSpPr txBox="1"/>
          <p:nvPr/>
        </p:nvSpPr>
        <p:spPr>
          <a:xfrm>
            <a:off x="4184787" y="3640058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项目来源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4184786" y="3864323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需求分析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4184787" y="4088588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项目解决的问题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4184786" y="4312854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行业前景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KSO_Shape"/>
          <p:cNvSpPr>
            <a:spLocks noChangeAspect="1"/>
          </p:cNvSpPr>
          <p:nvPr/>
        </p:nvSpPr>
        <p:spPr bwMode="auto">
          <a:xfrm>
            <a:off x="4204360" y="1930393"/>
            <a:ext cx="725605" cy="61797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4184786" y="4538750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竞争对手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4184786" y="4754774"/>
            <a:ext cx="11677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可行性分析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15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dir="u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3" grpId="0"/>
      <p:bldP spid="24" grpId="0"/>
      <p:bldP spid="25" grpId="0"/>
      <p:bldP spid="26" grpId="0"/>
      <p:bldP spid="28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>
            <a:spLocks/>
          </p:cNvSpPr>
          <p:nvPr/>
        </p:nvSpPr>
        <p:spPr bwMode="auto">
          <a:xfrm>
            <a:off x="697567" y="2052816"/>
            <a:ext cx="1538704" cy="1387316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项目来源</a:t>
            </a:r>
            <a:endParaRPr lang="zh-CN" altLang="en-US" dirty="0"/>
          </a:p>
        </p:txBody>
      </p:sp>
      <p:sp>
        <p:nvSpPr>
          <p:cNvPr id="24" name="椭圆 22"/>
          <p:cNvSpPr/>
          <p:nvPr/>
        </p:nvSpPr>
        <p:spPr>
          <a:xfrm>
            <a:off x="2657061" y="1235232"/>
            <a:ext cx="3092394" cy="3093506"/>
          </a:xfrm>
          <a:prstGeom prst="ellipse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2"/>
          <p:cNvSpPr/>
          <p:nvPr/>
        </p:nvSpPr>
        <p:spPr>
          <a:xfrm>
            <a:off x="2716696" y="1295695"/>
            <a:ext cx="2973124" cy="29725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076056" y="1534128"/>
            <a:ext cx="504056" cy="504056"/>
            <a:chOff x="2769119" y="1848492"/>
            <a:chExt cx="504056" cy="504056"/>
          </a:xfrm>
        </p:grpSpPr>
        <p:sp>
          <p:nvSpPr>
            <p:cNvPr id="27" name="椭圆 26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08589" y="1931243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5521" y="2529957"/>
            <a:ext cx="504056" cy="504056"/>
            <a:chOff x="2471142" y="2586760"/>
            <a:chExt cx="504056" cy="504056"/>
          </a:xfrm>
        </p:grpSpPr>
        <p:sp>
          <p:nvSpPr>
            <p:cNvPr id="30" name="椭圆 29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10612" y="2669511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076056" y="3509471"/>
            <a:ext cx="504056" cy="504056"/>
            <a:chOff x="2769119" y="3325028"/>
            <a:chExt cx="504056" cy="504056"/>
          </a:xfrm>
        </p:grpSpPr>
        <p:sp>
          <p:nvSpPr>
            <p:cNvPr id="35" name="椭圆 34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08589" y="3407779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2178263" y="2759538"/>
            <a:ext cx="51192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73730" y="1507630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829" y="2493445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73730" y="3472958"/>
            <a:ext cx="2200588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222" y="2392991"/>
            <a:ext cx="1179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来源及背景</a:t>
            </a:r>
            <a:endParaRPr lang="zh-CN" altLang="en-US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251520" y="138559"/>
            <a:ext cx="310764" cy="264666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3848" y="1951624"/>
            <a:ext cx="1872208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项目的背景介绍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在这段文字中录入，根据你所录入的文字内容多少对字号的大小进行更改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，切忌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长篇大论。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554504" y="4557630"/>
            <a:ext cx="776191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3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 animBg="1"/>
      <p:bldP spid="25" grpId="0" animBg="1"/>
      <p:bldP spid="39" grpId="0"/>
      <p:bldP spid="40" grpId="0"/>
      <p:bldP spid="43" grpId="0"/>
      <p:bldP spid="46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DBB061"/>
      </a:accent1>
      <a:accent2>
        <a:srgbClr val="A6742D"/>
      </a:accent2>
      <a:accent3>
        <a:srgbClr val="8A5142"/>
      </a:accent3>
      <a:accent4>
        <a:srgbClr val="FFFFFF"/>
      </a:accent4>
      <a:accent5>
        <a:srgbClr val="FFFFFF"/>
      </a:accent5>
      <a:accent6>
        <a:srgbClr val="CC33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806</Words>
  <Application>Microsoft Office PowerPoint</Application>
  <PresentationFormat>全屏显示(16:9)</PresentationFormat>
  <Paragraphs>158</Paragraphs>
  <Slides>12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Swis721 Th BT</vt:lpstr>
      <vt:lpstr>方正兰亭特黑_GBK</vt:lpstr>
      <vt:lpstr>方正兰亭纤黑简体</vt:lpstr>
      <vt:lpstr>宋体</vt:lpstr>
      <vt:lpstr>微软雅黑</vt:lpstr>
      <vt:lpstr>Arial</vt:lpstr>
      <vt:lpstr>Calibri</vt:lpstr>
      <vt:lpstr>Calibri Light</vt:lpstr>
      <vt:lpstr>LilyUPC</vt:lpstr>
      <vt:lpstr>Wingdings</vt:lpstr>
      <vt:lpstr>Office 主题​​</vt:lpstr>
      <vt:lpstr>Office 主题</vt:lpstr>
      <vt:lpstr>PowerPoint 演示文稿</vt:lpstr>
      <vt:lpstr>PowerPoint 演示文稿</vt:lpstr>
      <vt:lpstr>PowerPoint 演示文稿</vt:lpstr>
      <vt:lpstr>公司简介</vt:lpstr>
      <vt:lpstr>团队介绍</vt:lpstr>
      <vt:lpstr>主要人员构成</vt:lpstr>
      <vt:lpstr>组织架构</vt:lpstr>
      <vt:lpstr>PowerPoint 演示文稿</vt:lpstr>
      <vt:lpstr>项目来源</vt:lpstr>
      <vt:lpstr>需求分析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324</cp:revision>
  <dcterms:created xsi:type="dcterms:W3CDTF">2015-04-24T01:01:13Z</dcterms:created>
  <dcterms:modified xsi:type="dcterms:W3CDTF">2016-11-06T09:38:50Z</dcterms:modified>
  <cp:category>锐旗设计；https://9ppt.taobao.com</cp:category>
</cp:coreProperties>
</file>